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14" r:id="rId2"/>
    <p:sldId id="315" r:id="rId3"/>
    <p:sldId id="293" r:id="rId4"/>
    <p:sldId id="317" r:id="rId5"/>
    <p:sldId id="294" r:id="rId6"/>
    <p:sldId id="280" r:id="rId7"/>
    <p:sldId id="320" r:id="rId8"/>
    <p:sldId id="331" r:id="rId9"/>
    <p:sldId id="333" r:id="rId10"/>
    <p:sldId id="330" r:id="rId11"/>
    <p:sldId id="332" r:id="rId12"/>
    <p:sldId id="334" r:id="rId13"/>
    <p:sldId id="335" r:id="rId14"/>
    <p:sldId id="337" r:id="rId15"/>
    <p:sldId id="336" r:id="rId16"/>
    <p:sldId id="338" r:id="rId17"/>
    <p:sldId id="339" r:id="rId18"/>
    <p:sldId id="345" r:id="rId19"/>
    <p:sldId id="340" r:id="rId20"/>
    <p:sldId id="342" r:id="rId21"/>
    <p:sldId id="343" r:id="rId22"/>
    <p:sldId id="316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0" autoAdjust="0"/>
    <p:restoredTop sz="70760" autoAdjust="0"/>
  </p:normalViewPr>
  <p:slideViewPr>
    <p:cSldViewPr>
      <p:cViewPr varScale="1">
        <p:scale>
          <a:sx n="81" d="100"/>
          <a:sy n="81" d="100"/>
        </p:scale>
        <p:origin x="29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8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AAA08-3CEE-4A69-9AB6-46933F003070}" type="doc">
      <dgm:prSet loTypeId="urn:microsoft.com/office/officeart/2005/8/layout/b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B563E0A0-D10D-4930-8ACC-0E8C51556C8A}">
      <dgm:prSet phldrT="[Texte]"/>
      <dgm:spPr>
        <a:solidFill>
          <a:schemeClr val="accent6"/>
        </a:solidFill>
      </dgm:spPr>
      <dgm:t>
        <a:bodyPr/>
        <a:lstStyle/>
        <a:p>
          <a:r>
            <a:rPr lang="fr-FR" dirty="0"/>
            <a:t>Ouverture du dossier</a:t>
          </a:r>
        </a:p>
      </dgm:t>
    </dgm:pt>
    <dgm:pt modelId="{31405F87-9569-431C-A3C3-3EEA8A75A09A}" type="parTrans" cxnId="{B2649462-F944-41AA-8484-7E2EBE1CFC8C}">
      <dgm:prSet/>
      <dgm:spPr/>
      <dgm:t>
        <a:bodyPr/>
        <a:lstStyle/>
        <a:p>
          <a:endParaRPr lang="fr-FR"/>
        </a:p>
      </dgm:t>
    </dgm:pt>
    <dgm:pt modelId="{0A29E47C-DA64-42FC-BA82-02B6EB5CF90A}" type="sibTrans" cxnId="{B2649462-F944-41AA-8484-7E2EBE1CFC8C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424A5890-D078-49AF-A3A7-524F0B786933}">
      <dgm:prSet phldrT="[Texte]"/>
      <dgm:spPr>
        <a:solidFill>
          <a:schemeClr val="accent3"/>
        </a:solidFill>
      </dgm:spPr>
      <dgm:t>
        <a:bodyPr/>
        <a:lstStyle/>
        <a:p>
          <a:r>
            <a:rPr lang="fr-FR" dirty="0"/>
            <a:t>Visite à domicile</a:t>
          </a:r>
        </a:p>
      </dgm:t>
    </dgm:pt>
    <dgm:pt modelId="{69A3C65D-D7A2-441E-A087-5459CE813BBA}" type="parTrans" cxnId="{6796CE1D-91DC-4FDC-9126-E657303383C2}">
      <dgm:prSet/>
      <dgm:spPr/>
      <dgm:t>
        <a:bodyPr/>
        <a:lstStyle/>
        <a:p>
          <a:endParaRPr lang="fr-FR"/>
        </a:p>
      </dgm:t>
    </dgm:pt>
    <dgm:pt modelId="{97C8CAA6-B197-4C1C-BAA4-3C44EBA662F8}" type="sibTrans" cxnId="{6796CE1D-91DC-4FDC-9126-E657303383C2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EF840088-315B-412F-AAAC-7190CB5BFBC9}">
      <dgm:prSet phldrT="[Texte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Compte-rendu </a:t>
          </a:r>
        </a:p>
      </dgm:t>
    </dgm:pt>
    <dgm:pt modelId="{5979237E-6092-49AE-B387-B4809BD11640}" type="parTrans" cxnId="{69DAAC40-48E5-479C-B868-D89AD5CAB722}">
      <dgm:prSet/>
      <dgm:spPr/>
      <dgm:t>
        <a:bodyPr/>
        <a:lstStyle/>
        <a:p>
          <a:endParaRPr lang="fr-FR"/>
        </a:p>
      </dgm:t>
    </dgm:pt>
    <dgm:pt modelId="{417F91F5-769A-418E-A483-7494241D0832}" type="sibTrans" cxnId="{69DAAC40-48E5-479C-B868-D89AD5CAB722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2E8F35FA-B8F3-4784-B02E-9A73670BF0FE}">
      <dgm:prSet/>
      <dgm:spPr>
        <a:solidFill>
          <a:schemeClr val="accent4"/>
        </a:solidFill>
      </dgm:spPr>
      <dgm:t>
        <a:bodyPr/>
        <a:lstStyle/>
        <a:p>
          <a:r>
            <a:rPr lang="fr-FR" dirty="0"/>
            <a:t>Passage en commission</a:t>
          </a:r>
        </a:p>
      </dgm:t>
    </dgm:pt>
    <dgm:pt modelId="{445BE327-F3E7-4CFE-BBB6-0420F962A013}" type="parTrans" cxnId="{F1BD470C-E8B6-481C-BA88-7489C1C61B0F}">
      <dgm:prSet/>
      <dgm:spPr/>
      <dgm:t>
        <a:bodyPr/>
        <a:lstStyle/>
        <a:p>
          <a:endParaRPr lang="fr-FR"/>
        </a:p>
      </dgm:t>
    </dgm:pt>
    <dgm:pt modelId="{608EF424-CDD7-46C5-96A3-9B8E3351C4C1}" type="sibTrans" cxnId="{F1BD470C-E8B6-481C-BA88-7489C1C61B0F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07948ADE-FC4C-41D6-A377-BA8F496113EB}">
      <dgm:prSet/>
      <dgm:spPr>
        <a:solidFill>
          <a:schemeClr val="accent4"/>
        </a:solidFill>
      </dgm:spPr>
      <dgm:t>
        <a:bodyPr/>
        <a:lstStyle/>
        <a:p>
          <a:r>
            <a:rPr lang="fr-FR" dirty="0"/>
            <a:t>Accord des financeurs</a:t>
          </a:r>
        </a:p>
      </dgm:t>
    </dgm:pt>
    <dgm:pt modelId="{2F41015A-F3CD-435C-BF8B-F8BD979862AC}" type="parTrans" cxnId="{89261F35-9EEB-4B04-A953-1CACF5E70ED7}">
      <dgm:prSet/>
      <dgm:spPr/>
      <dgm:t>
        <a:bodyPr/>
        <a:lstStyle/>
        <a:p>
          <a:endParaRPr lang="fr-FR"/>
        </a:p>
      </dgm:t>
    </dgm:pt>
    <dgm:pt modelId="{718AAA11-802A-4636-9BE9-1EE2642FC85F}" type="sibTrans" cxnId="{89261F35-9EEB-4B04-A953-1CACF5E70ED7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12A58145-2392-4EB4-B99E-69E2BC67E676}">
      <dgm:prSet/>
      <dgm:spPr>
        <a:solidFill>
          <a:schemeClr val="accent6"/>
        </a:solidFill>
      </dgm:spPr>
      <dgm:t>
        <a:bodyPr/>
        <a:lstStyle/>
        <a:p>
          <a:r>
            <a:rPr lang="fr-FR" dirty="0"/>
            <a:t>Achat du matériel</a:t>
          </a:r>
        </a:p>
      </dgm:t>
    </dgm:pt>
    <dgm:pt modelId="{038449E1-D24E-4A8A-9DC8-A0E9F1BFF12A}" type="parTrans" cxnId="{5AC25E1E-B85B-461C-A48C-DC0634903B1E}">
      <dgm:prSet/>
      <dgm:spPr/>
      <dgm:t>
        <a:bodyPr/>
        <a:lstStyle/>
        <a:p>
          <a:endParaRPr lang="fr-FR"/>
        </a:p>
      </dgm:t>
    </dgm:pt>
    <dgm:pt modelId="{77D0C362-8DBF-4B4C-9CD1-40EDC3ED5B82}" type="sibTrans" cxnId="{5AC25E1E-B85B-461C-A48C-DC0634903B1E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A662378B-D188-4B22-84D8-8EFEBD5A6D7D}">
      <dgm:prSet/>
      <dgm:spPr>
        <a:solidFill>
          <a:schemeClr val="accent6"/>
        </a:solidFill>
      </dgm:spPr>
      <dgm:t>
        <a:bodyPr/>
        <a:lstStyle/>
        <a:p>
          <a:r>
            <a:rPr lang="fr-FR" dirty="0"/>
            <a:t>Factures Originales Acquittées</a:t>
          </a:r>
        </a:p>
      </dgm:t>
    </dgm:pt>
    <dgm:pt modelId="{40BDF994-FC90-4090-8751-7999D1E79804}" type="parTrans" cxnId="{E68B7522-A29E-46E3-8E8C-2783E12F9451}">
      <dgm:prSet/>
      <dgm:spPr/>
      <dgm:t>
        <a:bodyPr/>
        <a:lstStyle/>
        <a:p>
          <a:endParaRPr lang="fr-FR"/>
        </a:p>
      </dgm:t>
    </dgm:pt>
    <dgm:pt modelId="{1DA44E56-AB7E-43A2-8181-2753308443B4}" type="sibTrans" cxnId="{E68B7522-A29E-46E3-8E8C-2783E12F9451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9AFDAF4B-5214-4639-B56F-72DFDE613EE9}">
      <dgm:prSet/>
      <dgm:spPr/>
      <dgm:t>
        <a:bodyPr/>
        <a:lstStyle/>
        <a:p>
          <a:r>
            <a:rPr lang="fr-FR" dirty="0"/>
            <a:t>Paiement de la subvention à la famille</a:t>
          </a:r>
        </a:p>
      </dgm:t>
    </dgm:pt>
    <dgm:pt modelId="{A403C5D9-ACF9-48B6-86D6-490AA95407C6}" type="parTrans" cxnId="{AB9969FE-9625-4BEE-8C6B-C60857C70A51}">
      <dgm:prSet/>
      <dgm:spPr/>
      <dgm:t>
        <a:bodyPr/>
        <a:lstStyle/>
        <a:p>
          <a:endParaRPr lang="fr-FR"/>
        </a:p>
      </dgm:t>
    </dgm:pt>
    <dgm:pt modelId="{2E6786F5-A58C-4A0A-A2C9-D22AFCB74A28}" type="sibTrans" cxnId="{AB9969FE-9625-4BEE-8C6B-C60857C70A51}">
      <dgm:prSet/>
      <dgm:spPr/>
      <dgm:t>
        <a:bodyPr/>
        <a:lstStyle/>
        <a:p>
          <a:endParaRPr lang="fr-FR"/>
        </a:p>
      </dgm:t>
    </dgm:pt>
    <dgm:pt modelId="{B452CD25-BA39-4842-B917-0A69893CF7DF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Vérification des devis, Avis technique</a:t>
          </a:r>
        </a:p>
      </dgm:t>
    </dgm:pt>
    <dgm:pt modelId="{40B4899D-BC76-4D47-93E1-76C5630EAA2B}" type="sibTrans" cxnId="{98527F86-CD24-4A40-8C39-2DAE8B23A48D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AB75A9FD-8526-4456-834E-4BB64C45725B}" type="parTrans" cxnId="{98527F86-CD24-4A40-8C39-2DAE8B23A48D}">
      <dgm:prSet/>
      <dgm:spPr/>
      <dgm:t>
        <a:bodyPr/>
        <a:lstStyle/>
        <a:p>
          <a:endParaRPr lang="fr-FR"/>
        </a:p>
      </dgm:t>
    </dgm:pt>
    <dgm:pt modelId="{3EA6F376-B046-4B34-A0D9-B3FBC25484B1}">
      <dgm:prSet/>
      <dgm:spPr>
        <a:solidFill>
          <a:schemeClr val="accent6"/>
        </a:solidFill>
      </dgm:spPr>
      <dgm:t>
        <a:bodyPr/>
        <a:lstStyle/>
        <a:p>
          <a:r>
            <a:rPr lang="fr-FR" dirty="0"/>
            <a:t>Devis </a:t>
          </a:r>
        </a:p>
      </dgm:t>
    </dgm:pt>
    <dgm:pt modelId="{23935B87-BE49-46E2-BD77-7AECC962AE64}" type="sibTrans" cxnId="{416C32BF-39B4-455E-B15F-9F6AC83F3271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421FBBDB-B06F-4E9C-920C-0F69DBE090E2}" type="parTrans" cxnId="{416C32BF-39B4-455E-B15F-9F6AC83F3271}">
      <dgm:prSet/>
      <dgm:spPr/>
      <dgm:t>
        <a:bodyPr/>
        <a:lstStyle/>
        <a:p>
          <a:endParaRPr lang="fr-FR"/>
        </a:p>
      </dgm:t>
    </dgm:pt>
    <dgm:pt modelId="{7B457843-9BCE-43AD-AB09-D704E3E1BA44}" type="pres">
      <dgm:prSet presAssocID="{D97AAA08-3CEE-4A69-9AB6-46933F003070}" presName="Name0" presStyleCnt="0">
        <dgm:presLayoutVars>
          <dgm:dir/>
          <dgm:resizeHandles val="exact"/>
        </dgm:presLayoutVars>
      </dgm:prSet>
      <dgm:spPr/>
    </dgm:pt>
    <dgm:pt modelId="{69A7C396-E8B5-4955-AA9E-D1450D2CCE99}" type="pres">
      <dgm:prSet presAssocID="{B563E0A0-D10D-4930-8ACC-0E8C51556C8A}" presName="node" presStyleLbl="node1" presStyleIdx="0" presStyleCnt="10">
        <dgm:presLayoutVars>
          <dgm:bulletEnabled val="1"/>
        </dgm:presLayoutVars>
      </dgm:prSet>
      <dgm:spPr/>
    </dgm:pt>
    <dgm:pt modelId="{A765D103-1982-40C6-8349-34229A249347}" type="pres">
      <dgm:prSet presAssocID="{0A29E47C-DA64-42FC-BA82-02B6EB5CF90A}" presName="sibTrans" presStyleLbl="sibTrans1D1" presStyleIdx="0" presStyleCnt="9"/>
      <dgm:spPr/>
    </dgm:pt>
    <dgm:pt modelId="{C52F28F7-48B5-449F-8A8A-FEF3488191AD}" type="pres">
      <dgm:prSet presAssocID="{0A29E47C-DA64-42FC-BA82-02B6EB5CF90A}" presName="connectorText" presStyleLbl="sibTrans1D1" presStyleIdx="0" presStyleCnt="9"/>
      <dgm:spPr/>
    </dgm:pt>
    <dgm:pt modelId="{0066145A-6ABD-427B-A192-3BEECE8D8873}" type="pres">
      <dgm:prSet presAssocID="{424A5890-D078-49AF-A3A7-524F0B786933}" presName="node" presStyleLbl="node1" presStyleIdx="1" presStyleCnt="10">
        <dgm:presLayoutVars>
          <dgm:bulletEnabled val="1"/>
        </dgm:presLayoutVars>
      </dgm:prSet>
      <dgm:spPr/>
    </dgm:pt>
    <dgm:pt modelId="{61DBB504-F6D1-4A17-9AAA-F76CCE4ED8D9}" type="pres">
      <dgm:prSet presAssocID="{97C8CAA6-B197-4C1C-BAA4-3C44EBA662F8}" presName="sibTrans" presStyleLbl="sibTrans1D1" presStyleIdx="1" presStyleCnt="9"/>
      <dgm:spPr/>
    </dgm:pt>
    <dgm:pt modelId="{C2CB4556-CCB6-4225-8A7B-291A1E19E8A8}" type="pres">
      <dgm:prSet presAssocID="{97C8CAA6-B197-4C1C-BAA4-3C44EBA662F8}" presName="connectorText" presStyleLbl="sibTrans1D1" presStyleIdx="1" presStyleCnt="9"/>
      <dgm:spPr/>
    </dgm:pt>
    <dgm:pt modelId="{05EAA4E9-00D1-452B-B9A7-CAADA0854A9A}" type="pres">
      <dgm:prSet presAssocID="{EF840088-315B-412F-AAAC-7190CB5BFBC9}" presName="node" presStyleLbl="node1" presStyleIdx="2" presStyleCnt="10">
        <dgm:presLayoutVars>
          <dgm:bulletEnabled val="1"/>
        </dgm:presLayoutVars>
      </dgm:prSet>
      <dgm:spPr/>
    </dgm:pt>
    <dgm:pt modelId="{ED5766E1-460D-4EC0-8BB0-E420E49D5A5F}" type="pres">
      <dgm:prSet presAssocID="{417F91F5-769A-418E-A483-7494241D0832}" presName="sibTrans" presStyleLbl="sibTrans1D1" presStyleIdx="2" presStyleCnt="9"/>
      <dgm:spPr/>
    </dgm:pt>
    <dgm:pt modelId="{C3C8BD0F-325D-4158-BD39-26F43F7E1B68}" type="pres">
      <dgm:prSet presAssocID="{417F91F5-769A-418E-A483-7494241D0832}" presName="connectorText" presStyleLbl="sibTrans1D1" presStyleIdx="2" presStyleCnt="9"/>
      <dgm:spPr/>
    </dgm:pt>
    <dgm:pt modelId="{9BEFD2EC-431D-4356-A56A-B0579D143133}" type="pres">
      <dgm:prSet presAssocID="{3EA6F376-B046-4B34-A0D9-B3FBC25484B1}" presName="node" presStyleLbl="node1" presStyleIdx="3" presStyleCnt="10">
        <dgm:presLayoutVars>
          <dgm:bulletEnabled val="1"/>
        </dgm:presLayoutVars>
      </dgm:prSet>
      <dgm:spPr/>
    </dgm:pt>
    <dgm:pt modelId="{C993FAE3-3B3F-44C0-BB2C-2957CEDCD32F}" type="pres">
      <dgm:prSet presAssocID="{23935B87-BE49-46E2-BD77-7AECC962AE64}" presName="sibTrans" presStyleLbl="sibTrans1D1" presStyleIdx="3" presStyleCnt="9"/>
      <dgm:spPr/>
    </dgm:pt>
    <dgm:pt modelId="{827B512D-146A-485C-A888-BA8735046597}" type="pres">
      <dgm:prSet presAssocID="{23935B87-BE49-46E2-BD77-7AECC962AE64}" presName="connectorText" presStyleLbl="sibTrans1D1" presStyleIdx="3" presStyleCnt="9"/>
      <dgm:spPr/>
    </dgm:pt>
    <dgm:pt modelId="{92B2FECD-0FA9-4EF9-A7B7-EDAFE4C16C41}" type="pres">
      <dgm:prSet presAssocID="{B452CD25-BA39-4842-B917-0A69893CF7DF}" presName="node" presStyleLbl="node1" presStyleIdx="4" presStyleCnt="10" custLinFactNeighborX="59113">
        <dgm:presLayoutVars>
          <dgm:bulletEnabled val="1"/>
        </dgm:presLayoutVars>
      </dgm:prSet>
      <dgm:spPr/>
    </dgm:pt>
    <dgm:pt modelId="{FFA6E5A5-77D2-4009-B4BA-7DA7D014F327}" type="pres">
      <dgm:prSet presAssocID="{40B4899D-BC76-4D47-93E1-76C5630EAA2B}" presName="sibTrans" presStyleLbl="sibTrans1D1" presStyleIdx="4" presStyleCnt="9"/>
      <dgm:spPr/>
    </dgm:pt>
    <dgm:pt modelId="{9ADE7C65-EB5D-465E-9A92-07407EEBA2BF}" type="pres">
      <dgm:prSet presAssocID="{40B4899D-BC76-4D47-93E1-76C5630EAA2B}" presName="connectorText" presStyleLbl="sibTrans1D1" presStyleIdx="4" presStyleCnt="9"/>
      <dgm:spPr/>
    </dgm:pt>
    <dgm:pt modelId="{D62019D2-14BC-4B53-A536-0AD147B90BBD}" type="pres">
      <dgm:prSet presAssocID="{2E8F35FA-B8F3-4784-B02E-9A73670BF0FE}" presName="node" presStyleLbl="node1" presStyleIdx="5" presStyleCnt="10" custLinFactNeighborX="59113">
        <dgm:presLayoutVars>
          <dgm:bulletEnabled val="1"/>
        </dgm:presLayoutVars>
      </dgm:prSet>
      <dgm:spPr/>
    </dgm:pt>
    <dgm:pt modelId="{2D16A195-B11A-47DD-8065-F1919F0422C8}" type="pres">
      <dgm:prSet presAssocID="{608EF424-CDD7-46C5-96A3-9B8E3351C4C1}" presName="sibTrans" presStyleLbl="sibTrans1D1" presStyleIdx="5" presStyleCnt="9"/>
      <dgm:spPr/>
    </dgm:pt>
    <dgm:pt modelId="{1CC1B266-FFAE-46A1-A927-0581B0B61317}" type="pres">
      <dgm:prSet presAssocID="{608EF424-CDD7-46C5-96A3-9B8E3351C4C1}" presName="connectorText" presStyleLbl="sibTrans1D1" presStyleIdx="5" presStyleCnt="9"/>
      <dgm:spPr/>
    </dgm:pt>
    <dgm:pt modelId="{28668007-42CF-40B3-94AC-FD505FC3F24E}" type="pres">
      <dgm:prSet presAssocID="{07948ADE-FC4C-41D6-A377-BA8F496113EB}" presName="node" presStyleLbl="node1" presStyleIdx="6" presStyleCnt="10" custLinFactNeighborX="59113">
        <dgm:presLayoutVars>
          <dgm:bulletEnabled val="1"/>
        </dgm:presLayoutVars>
      </dgm:prSet>
      <dgm:spPr/>
    </dgm:pt>
    <dgm:pt modelId="{703DB547-8D3F-4014-914D-E071D98289B7}" type="pres">
      <dgm:prSet presAssocID="{718AAA11-802A-4636-9BE9-1EE2642FC85F}" presName="sibTrans" presStyleLbl="sibTrans1D1" presStyleIdx="6" presStyleCnt="9"/>
      <dgm:spPr/>
    </dgm:pt>
    <dgm:pt modelId="{384C5F7C-E9C8-4D40-8F9C-F69028186D49}" type="pres">
      <dgm:prSet presAssocID="{718AAA11-802A-4636-9BE9-1EE2642FC85F}" presName="connectorText" presStyleLbl="sibTrans1D1" presStyleIdx="6" presStyleCnt="9"/>
      <dgm:spPr/>
    </dgm:pt>
    <dgm:pt modelId="{A8A68C52-4583-4D24-9653-100A136E7576}" type="pres">
      <dgm:prSet presAssocID="{12A58145-2392-4EB4-B99E-69E2BC67E676}" presName="node" presStyleLbl="node1" presStyleIdx="7" presStyleCnt="10" custLinFactX="-112868" custLinFactY="46878" custLinFactNeighborX="-200000" custLinFactNeighborY="100000">
        <dgm:presLayoutVars>
          <dgm:bulletEnabled val="1"/>
        </dgm:presLayoutVars>
      </dgm:prSet>
      <dgm:spPr/>
    </dgm:pt>
    <dgm:pt modelId="{FFE17226-ABE2-4B60-AD6A-59A4B857C000}" type="pres">
      <dgm:prSet presAssocID="{77D0C362-8DBF-4B4C-9CD1-40EDC3ED5B82}" presName="sibTrans" presStyleLbl="sibTrans1D1" presStyleIdx="7" presStyleCnt="9"/>
      <dgm:spPr/>
    </dgm:pt>
    <dgm:pt modelId="{1816D741-4F3D-49A7-8827-8008DDD42B49}" type="pres">
      <dgm:prSet presAssocID="{77D0C362-8DBF-4B4C-9CD1-40EDC3ED5B82}" presName="connectorText" presStyleLbl="sibTrans1D1" presStyleIdx="7" presStyleCnt="9"/>
      <dgm:spPr/>
    </dgm:pt>
    <dgm:pt modelId="{76AC799E-8CA1-4449-AF18-1ADAFA2A2DA8}" type="pres">
      <dgm:prSet presAssocID="{A662378B-D188-4B22-84D8-8EFEBD5A6D7D}" presName="node" presStyleLbl="node1" presStyleIdx="8" presStyleCnt="10" custLinFactX="82562" custLinFactNeighborX="100000" custLinFactNeighborY="8545">
        <dgm:presLayoutVars>
          <dgm:bulletEnabled val="1"/>
        </dgm:presLayoutVars>
      </dgm:prSet>
      <dgm:spPr/>
    </dgm:pt>
    <dgm:pt modelId="{BEBCD94A-5053-435C-B8E7-9661C12FA16B}" type="pres">
      <dgm:prSet presAssocID="{1DA44E56-AB7E-43A2-8181-2753308443B4}" presName="sibTrans" presStyleLbl="sibTrans1D1" presStyleIdx="8" presStyleCnt="9"/>
      <dgm:spPr/>
    </dgm:pt>
    <dgm:pt modelId="{2685E626-FF57-4889-9445-3DB0234BC58C}" type="pres">
      <dgm:prSet presAssocID="{1DA44E56-AB7E-43A2-8181-2753308443B4}" presName="connectorText" presStyleLbl="sibTrans1D1" presStyleIdx="8" presStyleCnt="9"/>
      <dgm:spPr/>
    </dgm:pt>
    <dgm:pt modelId="{26CA3E96-5516-4D67-9176-083CC1FE9972}" type="pres">
      <dgm:prSet presAssocID="{9AFDAF4B-5214-4639-B56F-72DFDE613EE9}" presName="node" presStyleLbl="node1" presStyleIdx="9" presStyleCnt="10" custLinFactX="87522" custLinFactNeighborX="100000" custLinFactNeighborY="8545">
        <dgm:presLayoutVars>
          <dgm:bulletEnabled val="1"/>
        </dgm:presLayoutVars>
      </dgm:prSet>
      <dgm:spPr/>
    </dgm:pt>
  </dgm:ptLst>
  <dgm:cxnLst>
    <dgm:cxn modelId="{9C8A290A-C022-4024-8278-A02726394619}" type="presOf" srcId="{1DA44E56-AB7E-43A2-8181-2753308443B4}" destId="{BEBCD94A-5053-435C-B8E7-9661C12FA16B}" srcOrd="0" destOrd="0" presId="urn:microsoft.com/office/officeart/2005/8/layout/bProcess3"/>
    <dgm:cxn modelId="{F1BD470C-E8B6-481C-BA88-7489C1C61B0F}" srcId="{D97AAA08-3CEE-4A69-9AB6-46933F003070}" destId="{2E8F35FA-B8F3-4784-B02E-9A73670BF0FE}" srcOrd="5" destOrd="0" parTransId="{445BE327-F3E7-4CFE-BBB6-0420F962A013}" sibTransId="{608EF424-CDD7-46C5-96A3-9B8E3351C4C1}"/>
    <dgm:cxn modelId="{36FFAF14-A62E-4A54-874A-4237936CCC6E}" type="presOf" srcId="{12A58145-2392-4EB4-B99E-69E2BC67E676}" destId="{A8A68C52-4583-4D24-9653-100A136E7576}" srcOrd="0" destOrd="0" presId="urn:microsoft.com/office/officeart/2005/8/layout/bProcess3"/>
    <dgm:cxn modelId="{E9C57D1D-DF39-4C82-BC1F-4D0C52D7A4E3}" type="presOf" srcId="{77D0C362-8DBF-4B4C-9CD1-40EDC3ED5B82}" destId="{FFE17226-ABE2-4B60-AD6A-59A4B857C000}" srcOrd="0" destOrd="0" presId="urn:microsoft.com/office/officeart/2005/8/layout/bProcess3"/>
    <dgm:cxn modelId="{6796CE1D-91DC-4FDC-9126-E657303383C2}" srcId="{D97AAA08-3CEE-4A69-9AB6-46933F003070}" destId="{424A5890-D078-49AF-A3A7-524F0B786933}" srcOrd="1" destOrd="0" parTransId="{69A3C65D-D7A2-441E-A087-5459CE813BBA}" sibTransId="{97C8CAA6-B197-4C1C-BAA4-3C44EBA662F8}"/>
    <dgm:cxn modelId="{5AC25E1E-B85B-461C-A48C-DC0634903B1E}" srcId="{D97AAA08-3CEE-4A69-9AB6-46933F003070}" destId="{12A58145-2392-4EB4-B99E-69E2BC67E676}" srcOrd="7" destOrd="0" parTransId="{038449E1-D24E-4A8A-9DC8-A0E9F1BFF12A}" sibTransId="{77D0C362-8DBF-4B4C-9CD1-40EDC3ED5B82}"/>
    <dgm:cxn modelId="{BBED6F1F-7496-46F4-97D7-E59E3E9A27DE}" type="presOf" srcId="{424A5890-D078-49AF-A3A7-524F0B786933}" destId="{0066145A-6ABD-427B-A192-3BEECE8D8873}" srcOrd="0" destOrd="0" presId="urn:microsoft.com/office/officeart/2005/8/layout/bProcess3"/>
    <dgm:cxn modelId="{E68B7522-A29E-46E3-8E8C-2783E12F9451}" srcId="{D97AAA08-3CEE-4A69-9AB6-46933F003070}" destId="{A662378B-D188-4B22-84D8-8EFEBD5A6D7D}" srcOrd="8" destOrd="0" parTransId="{40BDF994-FC90-4090-8751-7999D1E79804}" sibTransId="{1DA44E56-AB7E-43A2-8181-2753308443B4}"/>
    <dgm:cxn modelId="{9BA5B130-25D8-4E1F-85A4-19BFE3912A84}" type="presOf" srcId="{417F91F5-769A-418E-A483-7494241D0832}" destId="{ED5766E1-460D-4EC0-8BB0-E420E49D5A5F}" srcOrd="0" destOrd="0" presId="urn:microsoft.com/office/officeart/2005/8/layout/bProcess3"/>
    <dgm:cxn modelId="{AAE71A32-D307-483A-92F1-00DD06F7E612}" type="presOf" srcId="{07948ADE-FC4C-41D6-A377-BA8F496113EB}" destId="{28668007-42CF-40B3-94AC-FD505FC3F24E}" srcOrd="0" destOrd="0" presId="urn:microsoft.com/office/officeart/2005/8/layout/bProcess3"/>
    <dgm:cxn modelId="{89261F35-9EEB-4B04-A953-1CACF5E70ED7}" srcId="{D97AAA08-3CEE-4A69-9AB6-46933F003070}" destId="{07948ADE-FC4C-41D6-A377-BA8F496113EB}" srcOrd="6" destOrd="0" parTransId="{2F41015A-F3CD-435C-BF8B-F8BD979862AC}" sibTransId="{718AAA11-802A-4636-9BE9-1EE2642FC85F}"/>
    <dgm:cxn modelId="{69DAAC40-48E5-479C-B868-D89AD5CAB722}" srcId="{D97AAA08-3CEE-4A69-9AB6-46933F003070}" destId="{EF840088-315B-412F-AAAC-7190CB5BFBC9}" srcOrd="2" destOrd="0" parTransId="{5979237E-6092-49AE-B387-B4809BD11640}" sibTransId="{417F91F5-769A-418E-A483-7494241D0832}"/>
    <dgm:cxn modelId="{615A785F-39AC-480D-A0C8-6F674AD87256}" type="presOf" srcId="{608EF424-CDD7-46C5-96A3-9B8E3351C4C1}" destId="{2D16A195-B11A-47DD-8065-F1919F0422C8}" srcOrd="0" destOrd="0" presId="urn:microsoft.com/office/officeart/2005/8/layout/bProcess3"/>
    <dgm:cxn modelId="{67B4E75F-C16D-4072-8E0E-D487F69CAAE2}" type="presOf" srcId="{23935B87-BE49-46E2-BD77-7AECC962AE64}" destId="{827B512D-146A-485C-A888-BA8735046597}" srcOrd="1" destOrd="0" presId="urn:microsoft.com/office/officeart/2005/8/layout/bProcess3"/>
    <dgm:cxn modelId="{B2649462-F944-41AA-8484-7E2EBE1CFC8C}" srcId="{D97AAA08-3CEE-4A69-9AB6-46933F003070}" destId="{B563E0A0-D10D-4930-8ACC-0E8C51556C8A}" srcOrd="0" destOrd="0" parTransId="{31405F87-9569-431C-A3C3-3EEA8A75A09A}" sibTransId="{0A29E47C-DA64-42FC-BA82-02B6EB5CF90A}"/>
    <dgm:cxn modelId="{01100043-44B8-429B-A161-47161B086608}" type="presOf" srcId="{77D0C362-8DBF-4B4C-9CD1-40EDC3ED5B82}" destId="{1816D741-4F3D-49A7-8827-8008DDD42B49}" srcOrd="1" destOrd="0" presId="urn:microsoft.com/office/officeart/2005/8/layout/bProcess3"/>
    <dgm:cxn modelId="{B261C948-F33B-46EA-8350-455C1952ED80}" type="presOf" srcId="{3EA6F376-B046-4B34-A0D9-B3FBC25484B1}" destId="{9BEFD2EC-431D-4356-A56A-B0579D143133}" srcOrd="0" destOrd="0" presId="urn:microsoft.com/office/officeart/2005/8/layout/bProcess3"/>
    <dgm:cxn modelId="{689DF34E-43C4-4A62-8DEA-1E1322108514}" type="presOf" srcId="{EF840088-315B-412F-AAAC-7190CB5BFBC9}" destId="{05EAA4E9-00D1-452B-B9A7-CAADA0854A9A}" srcOrd="0" destOrd="0" presId="urn:microsoft.com/office/officeart/2005/8/layout/bProcess3"/>
    <dgm:cxn modelId="{AB792C70-4831-4380-9A03-1B5CF9FE82E2}" type="presOf" srcId="{0A29E47C-DA64-42FC-BA82-02B6EB5CF90A}" destId="{A765D103-1982-40C6-8349-34229A249347}" srcOrd="0" destOrd="0" presId="urn:microsoft.com/office/officeart/2005/8/layout/bProcess3"/>
    <dgm:cxn modelId="{0A50D070-32C3-43FD-877B-4CED8DC4C599}" type="presOf" srcId="{718AAA11-802A-4636-9BE9-1EE2642FC85F}" destId="{384C5F7C-E9C8-4D40-8F9C-F69028186D49}" srcOrd="1" destOrd="0" presId="urn:microsoft.com/office/officeart/2005/8/layout/bProcess3"/>
    <dgm:cxn modelId="{B081EF50-05C8-4B66-8A6B-CC826735A436}" type="presOf" srcId="{97C8CAA6-B197-4C1C-BAA4-3C44EBA662F8}" destId="{C2CB4556-CCB6-4225-8A7B-291A1E19E8A8}" srcOrd="1" destOrd="0" presId="urn:microsoft.com/office/officeart/2005/8/layout/bProcess3"/>
    <dgm:cxn modelId="{9050B87B-CD3B-4EEA-A9EB-511B80693D9E}" type="presOf" srcId="{608EF424-CDD7-46C5-96A3-9B8E3351C4C1}" destId="{1CC1B266-FFAE-46A1-A927-0581B0B61317}" srcOrd="1" destOrd="0" presId="urn:microsoft.com/office/officeart/2005/8/layout/bProcess3"/>
    <dgm:cxn modelId="{88D3427F-27B3-4A10-BF1F-1BD6F4207CCD}" type="presOf" srcId="{417F91F5-769A-418E-A483-7494241D0832}" destId="{C3C8BD0F-325D-4158-BD39-26F43F7E1B68}" srcOrd="1" destOrd="0" presId="urn:microsoft.com/office/officeart/2005/8/layout/bProcess3"/>
    <dgm:cxn modelId="{AB8B6E82-F839-45CC-80E2-52EA4E373304}" type="presOf" srcId="{40B4899D-BC76-4D47-93E1-76C5630EAA2B}" destId="{FFA6E5A5-77D2-4009-B4BA-7DA7D014F327}" srcOrd="0" destOrd="0" presId="urn:microsoft.com/office/officeart/2005/8/layout/bProcess3"/>
    <dgm:cxn modelId="{98527F86-CD24-4A40-8C39-2DAE8B23A48D}" srcId="{D97AAA08-3CEE-4A69-9AB6-46933F003070}" destId="{B452CD25-BA39-4842-B917-0A69893CF7DF}" srcOrd="4" destOrd="0" parTransId="{AB75A9FD-8526-4456-834E-4BB64C45725B}" sibTransId="{40B4899D-BC76-4D47-93E1-76C5630EAA2B}"/>
    <dgm:cxn modelId="{1E651A8D-D0BD-445D-A0A6-8CF5D7885D33}" type="presOf" srcId="{D97AAA08-3CEE-4A69-9AB6-46933F003070}" destId="{7B457843-9BCE-43AD-AB09-D704E3E1BA44}" srcOrd="0" destOrd="0" presId="urn:microsoft.com/office/officeart/2005/8/layout/bProcess3"/>
    <dgm:cxn modelId="{B6900F92-97F4-4765-8EB1-4AC10D0EA1F7}" type="presOf" srcId="{0A29E47C-DA64-42FC-BA82-02B6EB5CF90A}" destId="{C52F28F7-48B5-449F-8A8A-FEF3488191AD}" srcOrd="1" destOrd="0" presId="urn:microsoft.com/office/officeart/2005/8/layout/bProcess3"/>
    <dgm:cxn modelId="{AAC80C97-BDA9-45C2-900D-3581B83EA3AA}" type="presOf" srcId="{A662378B-D188-4B22-84D8-8EFEBD5A6D7D}" destId="{76AC799E-8CA1-4449-AF18-1ADAFA2A2DA8}" srcOrd="0" destOrd="0" presId="urn:microsoft.com/office/officeart/2005/8/layout/bProcess3"/>
    <dgm:cxn modelId="{62D0BE9B-AF4B-4E4D-B793-5CDAD4791005}" type="presOf" srcId="{23935B87-BE49-46E2-BD77-7AECC962AE64}" destId="{C993FAE3-3B3F-44C0-BB2C-2957CEDCD32F}" srcOrd="0" destOrd="0" presId="urn:microsoft.com/office/officeart/2005/8/layout/bProcess3"/>
    <dgm:cxn modelId="{4FEB48A5-3F8B-4130-BC9E-D6F6F71EE6A6}" type="presOf" srcId="{1DA44E56-AB7E-43A2-8181-2753308443B4}" destId="{2685E626-FF57-4889-9445-3DB0234BC58C}" srcOrd="1" destOrd="0" presId="urn:microsoft.com/office/officeart/2005/8/layout/bProcess3"/>
    <dgm:cxn modelId="{F60638A7-C612-465C-9E3D-1530545A1420}" type="presOf" srcId="{9AFDAF4B-5214-4639-B56F-72DFDE613EE9}" destId="{26CA3E96-5516-4D67-9176-083CC1FE9972}" srcOrd="0" destOrd="0" presId="urn:microsoft.com/office/officeart/2005/8/layout/bProcess3"/>
    <dgm:cxn modelId="{3F02D9B6-07C5-41C4-9A87-F177B08F74F4}" type="presOf" srcId="{97C8CAA6-B197-4C1C-BAA4-3C44EBA662F8}" destId="{61DBB504-F6D1-4A17-9AAA-F76CCE4ED8D9}" srcOrd="0" destOrd="0" presId="urn:microsoft.com/office/officeart/2005/8/layout/bProcess3"/>
    <dgm:cxn modelId="{6AC8F1B6-6261-44CA-9B28-62D4288C3401}" type="presOf" srcId="{B452CD25-BA39-4842-B917-0A69893CF7DF}" destId="{92B2FECD-0FA9-4EF9-A7B7-EDAFE4C16C41}" srcOrd="0" destOrd="0" presId="urn:microsoft.com/office/officeart/2005/8/layout/bProcess3"/>
    <dgm:cxn modelId="{416C32BF-39B4-455E-B15F-9F6AC83F3271}" srcId="{D97AAA08-3CEE-4A69-9AB6-46933F003070}" destId="{3EA6F376-B046-4B34-A0D9-B3FBC25484B1}" srcOrd="3" destOrd="0" parTransId="{421FBBDB-B06F-4E9C-920C-0F69DBE090E2}" sibTransId="{23935B87-BE49-46E2-BD77-7AECC962AE64}"/>
    <dgm:cxn modelId="{DA8137E6-CB1F-4871-BE41-A66994B13A75}" type="presOf" srcId="{2E8F35FA-B8F3-4784-B02E-9A73670BF0FE}" destId="{D62019D2-14BC-4B53-A536-0AD147B90BBD}" srcOrd="0" destOrd="0" presId="urn:microsoft.com/office/officeart/2005/8/layout/bProcess3"/>
    <dgm:cxn modelId="{B133CBEF-3239-40A9-B852-FF89B91D4596}" type="presOf" srcId="{B563E0A0-D10D-4930-8ACC-0E8C51556C8A}" destId="{69A7C396-E8B5-4955-AA9E-D1450D2CCE99}" srcOrd="0" destOrd="0" presId="urn:microsoft.com/office/officeart/2005/8/layout/bProcess3"/>
    <dgm:cxn modelId="{7FCB43F0-209A-4AF3-A294-B669C59F2046}" type="presOf" srcId="{40B4899D-BC76-4D47-93E1-76C5630EAA2B}" destId="{9ADE7C65-EB5D-465E-9A92-07407EEBA2BF}" srcOrd="1" destOrd="0" presId="urn:microsoft.com/office/officeart/2005/8/layout/bProcess3"/>
    <dgm:cxn modelId="{5E8083F3-5C44-4622-9F80-EB9A50C480A2}" type="presOf" srcId="{718AAA11-802A-4636-9BE9-1EE2642FC85F}" destId="{703DB547-8D3F-4014-914D-E071D98289B7}" srcOrd="0" destOrd="0" presId="urn:microsoft.com/office/officeart/2005/8/layout/bProcess3"/>
    <dgm:cxn modelId="{AB9969FE-9625-4BEE-8C6B-C60857C70A51}" srcId="{D97AAA08-3CEE-4A69-9AB6-46933F003070}" destId="{9AFDAF4B-5214-4639-B56F-72DFDE613EE9}" srcOrd="9" destOrd="0" parTransId="{A403C5D9-ACF9-48B6-86D6-490AA95407C6}" sibTransId="{2E6786F5-A58C-4A0A-A2C9-D22AFCB74A28}"/>
    <dgm:cxn modelId="{C127CBB3-036E-48DA-9770-54A5B2EDB0C5}" type="presParOf" srcId="{7B457843-9BCE-43AD-AB09-D704E3E1BA44}" destId="{69A7C396-E8B5-4955-AA9E-D1450D2CCE99}" srcOrd="0" destOrd="0" presId="urn:microsoft.com/office/officeart/2005/8/layout/bProcess3"/>
    <dgm:cxn modelId="{32CA2007-50D1-4C34-AE84-AEF46319FDD1}" type="presParOf" srcId="{7B457843-9BCE-43AD-AB09-D704E3E1BA44}" destId="{A765D103-1982-40C6-8349-34229A249347}" srcOrd="1" destOrd="0" presId="urn:microsoft.com/office/officeart/2005/8/layout/bProcess3"/>
    <dgm:cxn modelId="{808748A4-1D20-4A6D-B9C9-CE10D7C4EEEC}" type="presParOf" srcId="{A765D103-1982-40C6-8349-34229A249347}" destId="{C52F28F7-48B5-449F-8A8A-FEF3488191AD}" srcOrd="0" destOrd="0" presId="urn:microsoft.com/office/officeart/2005/8/layout/bProcess3"/>
    <dgm:cxn modelId="{AF3FA1F0-D3D6-4C40-AFFB-82B77BC41037}" type="presParOf" srcId="{7B457843-9BCE-43AD-AB09-D704E3E1BA44}" destId="{0066145A-6ABD-427B-A192-3BEECE8D8873}" srcOrd="2" destOrd="0" presId="urn:microsoft.com/office/officeart/2005/8/layout/bProcess3"/>
    <dgm:cxn modelId="{0B710FB0-C6CB-432A-8848-BF5DB9C58007}" type="presParOf" srcId="{7B457843-9BCE-43AD-AB09-D704E3E1BA44}" destId="{61DBB504-F6D1-4A17-9AAA-F76CCE4ED8D9}" srcOrd="3" destOrd="0" presId="urn:microsoft.com/office/officeart/2005/8/layout/bProcess3"/>
    <dgm:cxn modelId="{6B07A1CC-6E91-4444-9F84-AF517BD36509}" type="presParOf" srcId="{61DBB504-F6D1-4A17-9AAA-F76CCE4ED8D9}" destId="{C2CB4556-CCB6-4225-8A7B-291A1E19E8A8}" srcOrd="0" destOrd="0" presId="urn:microsoft.com/office/officeart/2005/8/layout/bProcess3"/>
    <dgm:cxn modelId="{C9DEAAF0-2C70-4AB8-995C-CDF4BAAE912F}" type="presParOf" srcId="{7B457843-9BCE-43AD-AB09-D704E3E1BA44}" destId="{05EAA4E9-00D1-452B-B9A7-CAADA0854A9A}" srcOrd="4" destOrd="0" presId="urn:microsoft.com/office/officeart/2005/8/layout/bProcess3"/>
    <dgm:cxn modelId="{2C583272-71D2-4C25-956F-55519BC6C534}" type="presParOf" srcId="{7B457843-9BCE-43AD-AB09-D704E3E1BA44}" destId="{ED5766E1-460D-4EC0-8BB0-E420E49D5A5F}" srcOrd="5" destOrd="0" presId="urn:microsoft.com/office/officeart/2005/8/layout/bProcess3"/>
    <dgm:cxn modelId="{88519C5B-112B-42E6-B16C-D9C1E535AA81}" type="presParOf" srcId="{ED5766E1-460D-4EC0-8BB0-E420E49D5A5F}" destId="{C3C8BD0F-325D-4158-BD39-26F43F7E1B68}" srcOrd="0" destOrd="0" presId="urn:microsoft.com/office/officeart/2005/8/layout/bProcess3"/>
    <dgm:cxn modelId="{6DA01050-FB9E-4A3C-A8E5-6C694BA92E09}" type="presParOf" srcId="{7B457843-9BCE-43AD-AB09-D704E3E1BA44}" destId="{9BEFD2EC-431D-4356-A56A-B0579D143133}" srcOrd="6" destOrd="0" presId="urn:microsoft.com/office/officeart/2005/8/layout/bProcess3"/>
    <dgm:cxn modelId="{CA775704-8BFB-488F-89BE-487A0338C163}" type="presParOf" srcId="{7B457843-9BCE-43AD-AB09-D704E3E1BA44}" destId="{C993FAE3-3B3F-44C0-BB2C-2957CEDCD32F}" srcOrd="7" destOrd="0" presId="urn:microsoft.com/office/officeart/2005/8/layout/bProcess3"/>
    <dgm:cxn modelId="{12EFDB5F-6FC1-4751-8E84-75861C6388CA}" type="presParOf" srcId="{C993FAE3-3B3F-44C0-BB2C-2957CEDCD32F}" destId="{827B512D-146A-485C-A888-BA8735046597}" srcOrd="0" destOrd="0" presId="urn:microsoft.com/office/officeart/2005/8/layout/bProcess3"/>
    <dgm:cxn modelId="{0478E723-FB62-4C3A-9C62-3744CFA93730}" type="presParOf" srcId="{7B457843-9BCE-43AD-AB09-D704E3E1BA44}" destId="{92B2FECD-0FA9-4EF9-A7B7-EDAFE4C16C41}" srcOrd="8" destOrd="0" presId="urn:microsoft.com/office/officeart/2005/8/layout/bProcess3"/>
    <dgm:cxn modelId="{F1A266C6-A39A-4778-ACC6-F91E6E83C7A1}" type="presParOf" srcId="{7B457843-9BCE-43AD-AB09-D704E3E1BA44}" destId="{FFA6E5A5-77D2-4009-B4BA-7DA7D014F327}" srcOrd="9" destOrd="0" presId="urn:microsoft.com/office/officeart/2005/8/layout/bProcess3"/>
    <dgm:cxn modelId="{092896D0-C104-413F-9C5E-1EFF516295BA}" type="presParOf" srcId="{FFA6E5A5-77D2-4009-B4BA-7DA7D014F327}" destId="{9ADE7C65-EB5D-465E-9A92-07407EEBA2BF}" srcOrd="0" destOrd="0" presId="urn:microsoft.com/office/officeart/2005/8/layout/bProcess3"/>
    <dgm:cxn modelId="{5DA520D6-FD13-4251-923E-6D14E1F0EC23}" type="presParOf" srcId="{7B457843-9BCE-43AD-AB09-D704E3E1BA44}" destId="{D62019D2-14BC-4B53-A536-0AD147B90BBD}" srcOrd="10" destOrd="0" presId="urn:microsoft.com/office/officeart/2005/8/layout/bProcess3"/>
    <dgm:cxn modelId="{B69179C1-6634-460B-97FD-673C243B4BB0}" type="presParOf" srcId="{7B457843-9BCE-43AD-AB09-D704E3E1BA44}" destId="{2D16A195-B11A-47DD-8065-F1919F0422C8}" srcOrd="11" destOrd="0" presId="urn:microsoft.com/office/officeart/2005/8/layout/bProcess3"/>
    <dgm:cxn modelId="{E1760C6C-B6B4-4FAD-817A-134D3381607A}" type="presParOf" srcId="{2D16A195-B11A-47DD-8065-F1919F0422C8}" destId="{1CC1B266-FFAE-46A1-A927-0581B0B61317}" srcOrd="0" destOrd="0" presId="urn:microsoft.com/office/officeart/2005/8/layout/bProcess3"/>
    <dgm:cxn modelId="{9F87FED1-1638-431C-BE18-3EA674081C03}" type="presParOf" srcId="{7B457843-9BCE-43AD-AB09-D704E3E1BA44}" destId="{28668007-42CF-40B3-94AC-FD505FC3F24E}" srcOrd="12" destOrd="0" presId="urn:microsoft.com/office/officeart/2005/8/layout/bProcess3"/>
    <dgm:cxn modelId="{3F4C6E49-D5F0-4E5E-82F3-757C90290D90}" type="presParOf" srcId="{7B457843-9BCE-43AD-AB09-D704E3E1BA44}" destId="{703DB547-8D3F-4014-914D-E071D98289B7}" srcOrd="13" destOrd="0" presId="urn:microsoft.com/office/officeart/2005/8/layout/bProcess3"/>
    <dgm:cxn modelId="{641C1F82-9794-42C1-BDBD-69962497C27B}" type="presParOf" srcId="{703DB547-8D3F-4014-914D-E071D98289B7}" destId="{384C5F7C-E9C8-4D40-8F9C-F69028186D49}" srcOrd="0" destOrd="0" presId="urn:microsoft.com/office/officeart/2005/8/layout/bProcess3"/>
    <dgm:cxn modelId="{A1666FC6-A0F5-44EC-AE28-6C99A5A36D86}" type="presParOf" srcId="{7B457843-9BCE-43AD-AB09-D704E3E1BA44}" destId="{A8A68C52-4583-4D24-9653-100A136E7576}" srcOrd="14" destOrd="0" presId="urn:microsoft.com/office/officeart/2005/8/layout/bProcess3"/>
    <dgm:cxn modelId="{20F2ED4D-8B17-49E7-927D-0CFF0E6BB773}" type="presParOf" srcId="{7B457843-9BCE-43AD-AB09-D704E3E1BA44}" destId="{FFE17226-ABE2-4B60-AD6A-59A4B857C000}" srcOrd="15" destOrd="0" presId="urn:microsoft.com/office/officeart/2005/8/layout/bProcess3"/>
    <dgm:cxn modelId="{ABC28FE6-26F4-4A67-9F36-14909B00CEEC}" type="presParOf" srcId="{FFE17226-ABE2-4B60-AD6A-59A4B857C000}" destId="{1816D741-4F3D-49A7-8827-8008DDD42B49}" srcOrd="0" destOrd="0" presId="urn:microsoft.com/office/officeart/2005/8/layout/bProcess3"/>
    <dgm:cxn modelId="{CCBC9906-4C3F-48EA-A713-E5351FA2BC2F}" type="presParOf" srcId="{7B457843-9BCE-43AD-AB09-D704E3E1BA44}" destId="{76AC799E-8CA1-4449-AF18-1ADAFA2A2DA8}" srcOrd="16" destOrd="0" presId="urn:microsoft.com/office/officeart/2005/8/layout/bProcess3"/>
    <dgm:cxn modelId="{7BCF4FA9-C87C-4854-856D-BE11125C8D3A}" type="presParOf" srcId="{7B457843-9BCE-43AD-AB09-D704E3E1BA44}" destId="{BEBCD94A-5053-435C-B8E7-9661C12FA16B}" srcOrd="17" destOrd="0" presId="urn:microsoft.com/office/officeart/2005/8/layout/bProcess3"/>
    <dgm:cxn modelId="{F537D0A4-C64F-44C8-B1E6-EDB9086B0E26}" type="presParOf" srcId="{BEBCD94A-5053-435C-B8E7-9661C12FA16B}" destId="{2685E626-FF57-4889-9445-3DB0234BC58C}" srcOrd="0" destOrd="0" presId="urn:microsoft.com/office/officeart/2005/8/layout/bProcess3"/>
    <dgm:cxn modelId="{A7C9C65C-8FE1-4EAF-B872-D5D7B985D132}" type="presParOf" srcId="{7B457843-9BCE-43AD-AB09-D704E3E1BA44}" destId="{26CA3E96-5516-4D67-9176-083CC1FE9972}" srcOrd="18" destOrd="0" presId="urn:microsoft.com/office/officeart/2005/8/layout/b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7AAA08-3CEE-4A69-9AB6-46933F003070}" type="doc">
      <dgm:prSet loTypeId="urn:microsoft.com/office/officeart/2005/8/layout/b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B563E0A0-D10D-4930-8ACC-0E8C51556C8A}">
      <dgm:prSet phldrT="[Texte]"/>
      <dgm:spPr>
        <a:solidFill>
          <a:schemeClr val="accent6"/>
        </a:solidFill>
      </dgm:spPr>
      <dgm:t>
        <a:bodyPr/>
        <a:lstStyle/>
        <a:p>
          <a:r>
            <a:rPr lang="fr-FR" dirty="0"/>
            <a:t>Ouverture du dossier</a:t>
          </a:r>
        </a:p>
      </dgm:t>
    </dgm:pt>
    <dgm:pt modelId="{31405F87-9569-431C-A3C3-3EEA8A75A09A}" type="parTrans" cxnId="{B2649462-F944-41AA-8484-7E2EBE1CFC8C}">
      <dgm:prSet/>
      <dgm:spPr/>
      <dgm:t>
        <a:bodyPr/>
        <a:lstStyle/>
        <a:p>
          <a:endParaRPr lang="fr-FR"/>
        </a:p>
      </dgm:t>
    </dgm:pt>
    <dgm:pt modelId="{0A29E47C-DA64-42FC-BA82-02B6EB5CF90A}" type="sibTrans" cxnId="{B2649462-F944-41AA-8484-7E2EBE1CFC8C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fr-FR" dirty="0"/>
        </a:p>
      </dgm:t>
    </dgm:pt>
    <dgm:pt modelId="{424A5890-D078-49AF-A3A7-524F0B786933}">
      <dgm:prSet phldrT="[Texte]"/>
      <dgm:spPr>
        <a:solidFill>
          <a:schemeClr val="accent3"/>
        </a:solidFill>
      </dgm:spPr>
      <dgm:t>
        <a:bodyPr/>
        <a:lstStyle/>
        <a:p>
          <a:r>
            <a:rPr lang="fr-FR" dirty="0"/>
            <a:t>Visite à domicile</a:t>
          </a:r>
        </a:p>
      </dgm:t>
    </dgm:pt>
    <dgm:pt modelId="{69A3C65D-D7A2-441E-A087-5459CE813BBA}" type="parTrans" cxnId="{6796CE1D-91DC-4FDC-9126-E657303383C2}">
      <dgm:prSet/>
      <dgm:spPr/>
      <dgm:t>
        <a:bodyPr/>
        <a:lstStyle/>
        <a:p>
          <a:endParaRPr lang="fr-FR"/>
        </a:p>
      </dgm:t>
    </dgm:pt>
    <dgm:pt modelId="{97C8CAA6-B197-4C1C-BAA4-3C44EBA662F8}" type="sibTrans" cxnId="{6796CE1D-91DC-4FDC-9126-E657303383C2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fr-FR" dirty="0"/>
        </a:p>
      </dgm:t>
    </dgm:pt>
    <dgm:pt modelId="{EF840088-315B-412F-AAAC-7190CB5BFBC9}">
      <dgm:prSet phldrT="[Texte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Compte-rendu </a:t>
          </a:r>
        </a:p>
      </dgm:t>
    </dgm:pt>
    <dgm:pt modelId="{5979237E-6092-49AE-B387-B4809BD11640}" type="parTrans" cxnId="{69DAAC40-48E5-479C-B868-D89AD5CAB722}">
      <dgm:prSet/>
      <dgm:spPr/>
      <dgm:t>
        <a:bodyPr/>
        <a:lstStyle/>
        <a:p>
          <a:endParaRPr lang="fr-FR"/>
        </a:p>
      </dgm:t>
    </dgm:pt>
    <dgm:pt modelId="{417F91F5-769A-418E-A483-7494241D0832}" type="sibTrans" cxnId="{69DAAC40-48E5-479C-B868-D89AD5CAB722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fr-FR" dirty="0"/>
        </a:p>
      </dgm:t>
    </dgm:pt>
    <dgm:pt modelId="{3EA6F376-B046-4B34-A0D9-B3FBC25484B1}">
      <dgm:prSet/>
      <dgm:spPr>
        <a:solidFill>
          <a:schemeClr val="accent6"/>
        </a:solidFill>
      </dgm:spPr>
      <dgm:t>
        <a:bodyPr/>
        <a:lstStyle/>
        <a:p>
          <a:r>
            <a:rPr lang="fr-FR" dirty="0"/>
            <a:t>Devis </a:t>
          </a:r>
        </a:p>
      </dgm:t>
    </dgm:pt>
    <dgm:pt modelId="{421FBBDB-B06F-4E9C-920C-0F69DBE090E2}" type="parTrans" cxnId="{416C32BF-39B4-455E-B15F-9F6AC83F3271}">
      <dgm:prSet/>
      <dgm:spPr/>
      <dgm:t>
        <a:bodyPr/>
        <a:lstStyle/>
        <a:p>
          <a:endParaRPr lang="fr-FR"/>
        </a:p>
      </dgm:t>
    </dgm:pt>
    <dgm:pt modelId="{23935B87-BE49-46E2-BD77-7AECC962AE64}" type="sibTrans" cxnId="{416C32BF-39B4-455E-B15F-9F6AC83F3271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fr-FR" dirty="0"/>
        </a:p>
      </dgm:t>
    </dgm:pt>
    <dgm:pt modelId="{B452CD25-BA39-4842-B917-0A69893CF7DF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Avis-technique, vérification des devis</a:t>
          </a:r>
        </a:p>
      </dgm:t>
    </dgm:pt>
    <dgm:pt modelId="{AB75A9FD-8526-4456-834E-4BB64C45725B}" type="parTrans" cxnId="{98527F86-CD24-4A40-8C39-2DAE8B23A48D}">
      <dgm:prSet/>
      <dgm:spPr/>
      <dgm:t>
        <a:bodyPr/>
        <a:lstStyle/>
        <a:p>
          <a:endParaRPr lang="fr-FR"/>
        </a:p>
      </dgm:t>
    </dgm:pt>
    <dgm:pt modelId="{40B4899D-BC76-4D47-93E1-76C5630EAA2B}" type="sibTrans" cxnId="{98527F86-CD24-4A40-8C39-2DAE8B23A48D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fr-FR" dirty="0"/>
        </a:p>
      </dgm:t>
    </dgm:pt>
    <dgm:pt modelId="{2E8F35FA-B8F3-4784-B02E-9A73670BF0FE}">
      <dgm:prSet/>
      <dgm:spPr>
        <a:solidFill>
          <a:schemeClr val="accent4"/>
        </a:solidFill>
      </dgm:spPr>
      <dgm:t>
        <a:bodyPr/>
        <a:lstStyle/>
        <a:p>
          <a:r>
            <a:rPr lang="fr-FR" dirty="0"/>
            <a:t>Passage en commission / Accord</a:t>
          </a:r>
        </a:p>
      </dgm:t>
    </dgm:pt>
    <dgm:pt modelId="{445BE327-F3E7-4CFE-BBB6-0420F962A013}" type="parTrans" cxnId="{F1BD470C-E8B6-481C-BA88-7489C1C61B0F}">
      <dgm:prSet/>
      <dgm:spPr/>
      <dgm:t>
        <a:bodyPr/>
        <a:lstStyle/>
        <a:p>
          <a:endParaRPr lang="fr-FR"/>
        </a:p>
      </dgm:t>
    </dgm:pt>
    <dgm:pt modelId="{608EF424-CDD7-46C5-96A3-9B8E3351C4C1}" type="sibTrans" cxnId="{F1BD470C-E8B6-481C-BA88-7489C1C61B0F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fr-FR" dirty="0"/>
        </a:p>
      </dgm:t>
    </dgm:pt>
    <dgm:pt modelId="{07948ADE-FC4C-41D6-A377-BA8F496113EB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Préfinancement</a:t>
          </a:r>
        </a:p>
        <a:p>
          <a:r>
            <a:rPr lang="fr-FR" dirty="0"/>
            <a:t>(Procivis)</a:t>
          </a:r>
        </a:p>
      </dgm:t>
    </dgm:pt>
    <dgm:pt modelId="{2F41015A-F3CD-435C-BF8B-F8BD979862AC}" type="parTrans" cxnId="{89261F35-9EEB-4B04-A953-1CACF5E70ED7}">
      <dgm:prSet/>
      <dgm:spPr/>
      <dgm:t>
        <a:bodyPr/>
        <a:lstStyle/>
        <a:p>
          <a:endParaRPr lang="fr-FR"/>
        </a:p>
      </dgm:t>
    </dgm:pt>
    <dgm:pt modelId="{718AAA11-802A-4636-9BE9-1EE2642FC85F}" type="sibTrans" cxnId="{89261F35-9EEB-4B04-A953-1CACF5E70ED7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fr-FR" dirty="0"/>
        </a:p>
      </dgm:t>
    </dgm:pt>
    <dgm:pt modelId="{12A58145-2392-4EB4-B99E-69E2BC67E676}">
      <dgm:prSet/>
      <dgm:spPr>
        <a:solidFill>
          <a:schemeClr val="accent6"/>
        </a:solidFill>
      </dgm:spPr>
      <dgm:t>
        <a:bodyPr/>
        <a:lstStyle/>
        <a:p>
          <a:r>
            <a:rPr lang="fr-FR" dirty="0"/>
            <a:t>Travaux</a:t>
          </a:r>
        </a:p>
      </dgm:t>
    </dgm:pt>
    <dgm:pt modelId="{038449E1-D24E-4A8A-9DC8-A0E9F1BFF12A}" type="parTrans" cxnId="{5AC25E1E-B85B-461C-A48C-DC0634903B1E}">
      <dgm:prSet/>
      <dgm:spPr/>
      <dgm:t>
        <a:bodyPr/>
        <a:lstStyle/>
        <a:p>
          <a:endParaRPr lang="fr-FR"/>
        </a:p>
      </dgm:t>
    </dgm:pt>
    <dgm:pt modelId="{77D0C362-8DBF-4B4C-9CD1-40EDC3ED5B82}" type="sibTrans" cxnId="{5AC25E1E-B85B-461C-A48C-DC0634903B1E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fr-FR" dirty="0"/>
        </a:p>
      </dgm:t>
    </dgm:pt>
    <dgm:pt modelId="{84B7958E-4CC0-436C-A9B1-5BB9C7174336}">
      <dgm:prSet/>
      <dgm:spPr>
        <a:solidFill>
          <a:schemeClr val="accent3"/>
        </a:solidFill>
      </dgm:spPr>
      <dgm:t>
        <a:bodyPr/>
        <a:lstStyle/>
        <a:p>
          <a:r>
            <a:rPr lang="fr-FR" dirty="0"/>
            <a:t>Visite de conformité </a:t>
          </a:r>
        </a:p>
      </dgm:t>
    </dgm:pt>
    <dgm:pt modelId="{0D910428-7B4A-4B3B-BAC4-CF077A1AEB79}" type="parTrans" cxnId="{58E42917-5F7E-4B62-9687-D8B88ED23A59}">
      <dgm:prSet/>
      <dgm:spPr/>
      <dgm:t>
        <a:bodyPr/>
        <a:lstStyle/>
        <a:p>
          <a:endParaRPr lang="fr-FR"/>
        </a:p>
      </dgm:t>
    </dgm:pt>
    <dgm:pt modelId="{1FC77AD4-4ADA-49E0-8CBA-44F216EF3202}" type="sibTrans" cxnId="{58E42917-5F7E-4B62-9687-D8B88ED23A59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fr-FR" dirty="0"/>
        </a:p>
      </dgm:t>
    </dgm:pt>
    <dgm:pt modelId="{A662378B-D188-4B22-84D8-8EFEBD5A6D7D}">
      <dgm:prSet/>
      <dgm:spPr>
        <a:solidFill>
          <a:schemeClr val="accent6"/>
        </a:solidFill>
      </dgm:spPr>
      <dgm:t>
        <a:bodyPr/>
        <a:lstStyle/>
        <a:p>
          <a:r>
            <a:rPr lang="fr-FR" dirty="0"/>
            <a:t>Factures Originales Acquittée</a:t>
          </a:r>
        </a:p>
      </dgm:t>
    </dgm:pt>
    <dgm:pt modelId="{40BDF994-FC90-4090-8751-7999D1E79804}" type="parTrans" cxnId="{E68B7522-A29E-46E3-8E8C-2783E12F9451}">
      <dgm:prSet/>
      <dgm:spPr/>
      <dgm:t>
        <a:bodyPr/>
        <a:lstStyle/>
        <a:p>
          <a:endParaRPr lang="fr-FR"/>
        </a:p>
      </dgm:t>
    </dgm:pt>
    <dgm:pt modelId="{1DA44E56-AB7E-43A2-8181-2753308443B4}" type="sibTrans" cxnId="{E68B7522-A29E-46E3-8E8C-2783E12F9451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fr-FR" dirty="0"/>
        </a:p>
      </dgm:t>
    </dgm:pt>
    <dgm:pt modelId="{516319C8-E6EA-49A1-A6A3-85045DD8B558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Avis de conformité</a:t>
          </a:r>
        </a:p>
      </dgm:t>
    </dgm:pt>
    <dgm:pt modelId="{3FFB359E-296B-4F4D-9347-D36436ED84F9}" type="parTrans" cxnId="{E08E6ED9-E634-4FD0-9B24-D00FC388D47C}">
      <dgm:prSet/>
      <dgm:spPr/>
      <dgm:t>
        <a:bodyPr/>
        <a:lstStyle/>
        <a:p>
          <a:endParaRPr lang="fr-FR"/>
        </a:p>
      </dgm:t>
    </dgm:pt>
    <dgm:pt modelId="{51A51589-7B05-4141-BED0-F8143D96F284}" type="sibTrans" cxnId="{E08E6ED9-E634-4FD0-9B24-D00FC388D47C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fr-FR" dirty="0"/>
        </a:p>
      </dgm:t>
    </dgm:pt>
    <dgm:pt modelId="{9AFDAF4B-5214-4639-B56F-72DFDE613EE9}">
      <dgm:prSet/>
      <dgm:spPr/>
      <dgm:t>
        <a:bodyPr/>
        <a:lstStyle/>
        <a:p>
          <a:r>
            <a:rPr lang="fr-FR" dirty="0"/>
            <a:t>Paiement des subventions</a:t>
          </a:r>
        </a:p>
      </dgm:t>
    </dgm:pt>
    <dgm:pt modelId="{A403C5D9-ACF9-48B6-86D6-490AA95407C6}" type="parTrans" cxnId="{AB9969FE-9625-4BEE-8C6B-C60857C70A51}">
      <dgm:prSet/>
      <dgm:spPr/>
      <dgm:t>
        <a:bodyPr/>
        <a:lstStyle/>
        <a:p>
          <a:endParaRPr lang="fr-FR"/>
        </a:p>
      </dgm:t>
    </dgm:pt>
    <dgm:pt modelId="{2E6786F5-A58C-4A0A-A2C9-D22AFCB74A28}" type="sibTrans" cxnId="{AB9969FE-9625-4BEE-8C6B-C60857C70A51}">
      <dgm:prSet/>
      <dgm:spPr/>
      <dgm:t>
        <a:bodyPr/>
        <a:lstStyle/>
        <a:p>
          <a:endParaRPr lang="fr-FR"/>
        </a:p>
      </dgm:t>
    </dgm:pt>
    <dgm:pt modelId="{7B457843-9BCE-43AD-AB09-D704E3E1BA44}" type="pres">
      <dgm:prSet presAssocID="{D97AAA08-3CEE-4A69-9AB6-46933F003070}" presName="Name0" presStyleCnt="0">
        <dgm:presLayoutVars>
          <dgm:dir/>
          <dgm:resizeHandles val="exact"/>
        </dgm:presLayoutVars>
      </dgm:prSet>
      <dgm:spPr/>
    </dgm:pt>
    <dgm:pt modelId="{69A7C396-E8B5-4955-AA9E-D1450D2CCE99}" type="pres">
      <dgm:prSet presAssocID="{B563E0A0-D10D-4930-8ACC-0E8C51556C8A}" presName="node" presStyleLbl="node1" presStyleIdx="0" presStyleCnt="12">
        <dgm:presLayoutVars>
          <dgm:bulletEnabled val="1"/>
        </dgm:presLayoutVars>
      </dgm:prSet>
      <dgm:spPr/>
    </dgm:pt>
    <dgm:pt modelId="{A765D103-1982-40C6-8349-34229A249347}" type="pres">
      <dgm:prSet presAssocID="{0A29E47C-DA64-42FC-BA82-02B6EB5CF90A}" presName="sibTrans" presStyleLbl="sibTrans1D1" presStyleIdx="0" presStyleCnt="11"/>
      <dgm:spPr/>
    </dgm:pt>
    <dgm:pt modelId="{C52F28F7-48B5-449F-8A8A-FEF3488191AD}" type="pres">
      <dgm:prSet presAssocID="{0A29E47C-DA64-42FC-BA82-02B6EB5CF90A}" presName="connectorText" presStyleLbl="sibTrans1D1" presStyleIdx="0" presStyleCnt="11"/>
      <dgm:spPr/>
    </dgm:pt>
    <dgm:pt modelId="{0066145A-6ABD-427B-A192-3BEECE8D8873}" type="pres">
      <dgm:prSet presAssocID="{424A5890-D078-49AF-A3A7-524F0B786933}" presName="node" presStyleLbl="node1" presStyleIdx="1" presStyleCnt="12">
        <dgm:presLayoutVars>
          <dgm:bulletEnabled val="1"/>
        </dgm:presLayoutVars>
      </dgm:prSet>
      <dgm:spPr/>
    </dgm:pt>
    <dgm:pt modelId="{61DBB504-F6D1-4A17-9AAA-F76CCE4ED8D9}" type="pres">
      <dgm:prSet presAssocID="{97C8CAA6-B197-4C1C-BAA4-3C44EBA662F8}" presName="sibTrans" presStyleLbl="sibTrans1D1" presStyleIdx="1" presStyleCnt="11"/>
      <dgm:spPr/>
    </dgm:pt>
    <dgm:pt modelId="{C2CB4556-CCB6-4225-8A7B-291A1E19E8A8}" type="pres">
      <dgm:prSet presAssocID="{97C8CAA6-B197-4C1C-BAA4-3C44EBA662F8}" presName="connectorText" presStyleLbl="sibTrans1D1" presStyleIdx="1" presStyleCnt="11"/>
      <dgm:spPr/>
    </dgm:pt>
    <dgm:pt modelId="{05EAA4E9-00D1-452B-B9A7-CAADA0854A9A}" type="pres">
      <dgm:prSet presAssocID="{EF840088-315B-412F-AAAC-7190CB5BFBC9}" presName="node" presStyleLbl="node1" presStyleIdx="2" presStyleCnt="12">
        <dgm:presLayoutVars>
          <dgm:bulletEnabled val="1"/>
        </dgm:presLayoutVars>
      </dgm:prSet>
      <dgm:spPr/>
    </dgm:pt>
    <dgm:pt modelId="{ED5766E1-460D-4EC0-8BB0-E420E49D5A5F}" type="pres">
      <dgm:prSet presAssocID="{417F91F5-769A-418E-A483-7494241D0832}" presName="sibTrans" presStyleLbl="sibTrans1D1" presStyleIdx="2" presStyleCnt="11"/>
      <dgm:spPr/>
    </dgm:pt>
    <dgm:pt modelId="{C3C8BD0F-325D-4158-BD39-26F43F7E1B68}" type="pres">
      <dgm:prSet presAssocID="{417F91F5-769A-418E-A483-7494241D0832}" presName="connectorText" presStyleLbl="sibTrans1D1" presStyleIdx="2" presStyleCnt="11"/>
      <dgm:spPr/>
    </dgm:pt>
    <dgm:pt modelId="{9BEFD2EC-431D-4356-A56A-B0579D143133}" type="pres">
      <dgm:prSet presAssocID="{3EA6F376-B046-4B34-A0D9-B3FBC25484B1}" presName="node" presStyleLbl="node1" presStyleIdx="3" presStyleCnt="12">
        <dgm:presLayoutVars>
          <dgm:bulletEnabled val="1"/>
        </dgm:presLayoutVars>
      </dgm:prSet>
      <dgm:spPr/>
    </dgm:pt>
    <dgm:pt modelId="{C993FAE3-3B3F-44C0-BB2C-2957CEDCD32F}" type="pres">
      <dgm:prSet presAssocID="{23935B87-BE49-46E2-BD77-7AECC962AE64}" presName="sibTrans" presStyleLbl="sibTrans1D1" presStyleIdx="3" presStyleCnt="11"/>
      <dgm:spPr/>
    </dgm:pt>
    <dgm:pt modelId="{827B512D-146A-485C-A888-BA8735046597}" type="pres">
      <dgm:prSet presAssocID="{23935B87-BE49-46E2-BD77-7AECC962AE64}" presName="connectorText" presStyleLbl="sibTrans1D1" presStyleIdx="3" presStyleCnt="11"/>
      <dgm:spPr/>
    </dgm:pt>
    <dgm:pt modelId="{92B2FECD-0FA9-4EF9-A7B7-EDAFE4C16C41}" type="pres">
      <dgm:prSet presAssocID="{B452CD25-BA39-4842-B917-0A69893CF7DF}" presName="node" presStyleLbl="node1" presStyleIdx="4" presStyleCnt="12">
        <dgm:presLayoutVars>
          <dgm:bulletEnabled val="1"/>
        </dgm:presLayoutVars>
      </dgm:prSet>
      <dgm:spPr/>
    </dgm:pt>
    <dgm:pt modelId="{FFA6E5A5-77D2-4009-B4BA-7DA7D014F327}" type="pres">
      <dgm:prSet presAssocID="{40B4899D-BC76-4D47-93E1-76C5630EAA2B}" presName="sibTrans" presStyleLbl="sibTrans1D1" presStyleIdx="4" presStyleCnt="11"/>
      <dgm:spPr/>
    </dgm:pt>
    <dgm:pt modelId="{9ADE7C65-EB5D-465E-9A92-07407EEBA2BF}" type="pres">
      <dgm:prSet presAssocID="{40B4899D-BC76-4D47-93E1-76C5630EAA2B}" presName="connectorText" presStyleLbl="sibTrans1D1" presStyleIdx="4" presStyleCnt="11"/>
      <dgm:spPr/>
    </dgm:pt>
    <dgm:pt modelId="{D62019D2-14BC-4B53-A536-0AD147B90BBD}" type="pres">
      <dgm:prSet presAssocID="{2E8F35FA-B8F3-4784-B02E-9A73670BF0FE}" presName="node" presStyleLbl="node1" presStyleIdx="5" presStyleCnt="12">
        <dgm:presLayoutVars>
          <dgm:bulletEnabled val="1"/>
        </dgm:presLayoutVars>
      </dgm:prSet>
      <dgm:spPr/>
    </dgm:pt>
    <dgm:pt modelId="{2D16A195-B11A-47DD-8065-F1919F0422C8}" type="pres">
      <dgm:prSet presAssocID="{608EF424-CDD7-46C5-96A3-9B8E3351C4C1}" presName="sibTrans" presStyleLbl="sibTrans1D1" presStyleIdx="5" presStyleCnt="11"/>
      <dgm:spPr/>
    </dgm:pt>
    <dgm:pt modelId="{1CC1B266-FFAE-46A1-A927-0581B0B61317}" type="pres">
      <dgm:prSet presAssocID="{608EF424-CDD7-46C5-96A3-9B8E3351C4C1}" presName="connectorText" presStyleLbl="sibTrans1D1" presStyleIdx="5" presStyleCnt="11"/>
      <dgm:spPr/>
    </dgm:pt>
    <dgm:pt modelId="{28668007-42CF-40B3-94AC-FD505FC3F24E}" type="pres">
      <dgm:prSet presAssocID="{07948ADE-FC4C-41D6-A377-BA8F496113EB}" presName="node" presStyleLbl="node1" presStyleIdx="6" presStyleCnt="12">
        <dgm:presLayoutVars>
          <dgm:bulletEnabled val="1"/>
        </dgm:presLayoutVars>
      </dgm:prSet>
      <dgm:spPr/>
    </dgm:pt>
    <dgm:pt modelId="{703DB547-8D3F-4014-914D-E071D98289B7}" type="pres">
      <dgm:prSet presAssocID="{718AAA11-802A-4636-9BE9-1EE2642FC85F}" presName="sibTrans" presStyleLbl="sibTrans1D1" presStyleIdx="6" presStyleCnt="11"/>
      <dgm:spPr/>
    </dgm:pt>
    <dgm:pt modelId="{384C5F7C-E9C8-4D40-8F9C-F69028186D49}" type="pres">
      <dgm:prSet presAssocID="{718AAA11-802A-4636-9BE9-1EE2642FC85F}" presName="connectorText" presStyleLbl="sibTrans1D1" presStyleIdx="6" presStyleCnt="11"/>
      <dgm:spPr/>
    </dgm:pt>
    <dgm:pt modelId="{A8A68C52-4583-4D24-9653-100A136E7576}" type="pres">
      <dgm:prSet presAssocID="{12A58145-2392-4EB4-B99E-69E2BC67E676}" presName="node" presStyleLbl="node1" presStyleIdx="7" presStyleCnt="12">
        <dgm:presLayoutVars>
          <dgm:bulletEnabled val="1"/>
        </dgm:presLayoutVars>
      </dgm:prSet>
      <dgm:spPr/>
    </dgm:pt>
    <dgm:pt modelId="{FFE17226-ABE2-4B60-AD6A-59A4B857C000}" type="pres">
      <dgm:prSet presAssocID="{77D0C362-8DBF-4B4C-9CD1-40EDC3ED5B82}" presName="sibTrans" presStyleLbl="sibTrans1D1" presStyleIdx="7" presStyleCnt="11"/>
      <dgm:spPr/>
    </dgm:pt>
    <dgm:pt modelId="{1816D741-4F3D-49A7-8827-8008DDD42B49}" type="pres">
      <dgm:prSet presAssocID="{77D0C362-8DBF-4B4C-9CD1-40EDC3ED5B82}" presName="connectorText" presStyleLbl="sibTrans1D1" presStyleIdx="7" presStyleCnt="11"/>
      <dgm:spPr/>
    </dgm:pt>
    <dgm:pt modelId="{928EFABE-1811-496F-8268-2D0AAB144646}" type="pres">
      <dgm:prSet presAssocID="{84B7958E-4CC0-436C-A9B1-5BB9C7174336}" presName="node" presStyleLbl="node1" presStyleIdx="8" presStyleCnt="12">
        <dgm:presLayoutVars>
          <dgm:bulletEnabled val="1"/>
        </dgm:presLayoutVars>
      </dgm:prSet>
      <dgm:spPr/>
    </dgm:pt>
    <dgm:pt modelId="{C982A5D0-9C89-425C-B528-75856763E5C8}" type="pres">
      <dgm:prSet presAssocID="{1FC77AD4-4ADA-49E0-8CBA-44F216EF3202}" presName="sibTrans" presStyleLbl="sibTrans1D1" presStyleIdx="8" presStyleCnt="11"/>
      <dgm:spPr/>
    </dgm:pt>
    <dgm:pt modelId="{C39B6AA1-072F-488B-9B79-2F8FA4DBB425}" type="pres">
      <dgm:prSet presAssocID="{1FC77AD4-4ADA-49E0-8CBA-44F216EF3202}" presName="connectorText" presStyleLbl="sibTrans1D1" presStyleIdx="8" presStyleCnt="11"/>
      <dgm:spPr/>
    </dgm:pt>
    <dgm:pt modelId="{76AC799E-8CA1-4449-AF18-1ADAFA2A2DA8}" type="pres">
      <dgm:prSet presAssocID="{A662378B-D188-4B22-84D8-8EFEBD5A6D7D}" presName="node" presStyleLbl="node1" presStyleIdx="9" presStyleCnt="12">
        <dgm:presLayoutVars>
          <dgm:bulletEnabled val="1"/>
        </dgm:presLayoutVars>
      </dgm:prSet>
      <dgm:spPr/>
    </dgm:pt>
    <dgm:pt modelId="{BEBCD94A-5053-435C-B8E7-9661C12FA16B}" type="pres">
      <dgm:prSet presAssocID="{1DA44E56-AB7E-43A2-8181-2753308443B4}" presName="sibTrans" presStyleLbl="sibTrans1D1" presStyleIdx="9" presStyleCnt="11"/>
      <dgm:spPr/>
    </dgm:pt>
    <dgm:pt modelId="{2685E626-FF57-4889-9445-3DB0234BC58C}" type="pres">
      <dgm:prSet presAssocID="{1DA44E56-AB7E-43A2-8181-2753308443B4}" presName="connectorText" presStyleLbl="sibTrans1D1" presStyleIdx="9" presStyleCnt="11"/>
      <dgm:spPr/>
    </dgm:pt>
    <dgm:pt modelId="{40230575-CB55-4EEB-AD0C-D525CE1EDD59}" type="pres">
      <dgm:prSet presAssocID="{516319C8-E6EA-49A1-A6A3-85045DD8B558}" presName="node" presStyleLbl="node1" presStyleIdx="10" presStyleCnt="12">
        <dgm:presLayoutVars>
          <dgm:bulletEnabled val="1"/>
        </dgm:presLayoutVars>
      </dgm:prSet>
      <dgm:spPr/>
    </dgm:pt>
    <dgm:pt modelId="{88759303-6AA9-484E-883F-289D613E3670}" type="pres">
      <dgm:prSet presAssocID="{51A51589-7B05-4141-BED0-F8143D96F284}" presName="sibTrans" presStyleLbl="sibTrans1D1" presStyleIdx="10" presStyleCnt="11"/>
      <dgm:spPr/>
    </dgm:pt>
    <dgm:pt modelId="{5ECC6C74-3ED8-4550-8C37-064F76615C86}" type="pres">
      <dgm:prSet presAssocID="{51A51589-7B05-4141-BED0-F8143D96F284}" presName="connectorText" presStyleLbl="sibTrans1D1" presStyleIdx="10" presStyleCnt="11"/>
      <dgm:spPr/>
    </dgm:pt>
    <dgm:pt modelId="{26CA3E96-5516-4D67-9176-083CC1FE9972}" type="pres">
      <dgm:prSet presAssocID="{9AFDAF4B-5214-4639-B56F-72DFDE613EE9}" presName="node" presStyleLbl="node1" presStyleIdx="11" presStyleCnt="12">
        <dgm:presLayoutVars>
          <dgm:bulletEnabled val="1"/>
        </dgm:presLayoutVars>
      </dgm:prSet>
      <dgm:spPr/>
    </dgm:pt>
  </dgm:ptLst>
  <dgm:cxnLst>
    <dgm:cxn modelId="{F1BD470C-E8B6-481C-BA88-7489C1C61B0F}" srcId="{D97AAA08-3CEE-4A69-9AB6-46933F003070}" destId="{2E8F35FA-B8F3-4784-B02E-9A73670BF0FE}" srcOrd="5" destOrd="0" parTransId="{445BE327-F3E7-4CFE-BBB6-0420F962A013}" sibTransId="{608EF424-CDD7-46C5-96A3-9B8E3351C4C1}"/>
    <dgm:cxn modelId="{AED11E10-ADA9-4078-B5A1-274650E48E03}" type="presOf" srcId="{07948ADE-FC4C-41D6-A377-BA8F496113EB}" destId="{28668007-42CF-40B3-94AC-FD505FC3F24E}" srcOrd="0" destOrd="0" presId="urn:microsoft.com/office/officeart/2005/8/layout/bProcess3"/>
    <dgm:cxn modelId="{58E42917-5F7E-4B62-9687-D8B88ED23A59}" srcId="{D97AAA08-3CEE-4A69-9AB6-46933F003070}" destId="{84B7958E-4CC0-436C-A9B1-5BB9C7174336}" srcOrd="8" destOrd="0" parTransId="{0D910428-7B4A-4B3B-BAC4-CF077A1AEB79}" sibTransId="{1FC77AD4-4ADA-49E0-8CBA-44F216EF3202}"/>
    <dgm:cxn modelId="{6796CE1D-91DC-4FDC-9126-E657303383C2}" srcId="{D97AAA08-3CEE-4A69-9AB6-46933F003070}" destId="{424A5890-D078-49AF-A3A7-524F0B786933}" srcOrd="1" destOrd="0" parTransId="{69A3C65D-D7A2-441E-A087-5459CE813BBA}" sibTransId="{97C8CAA6-B197-4C1C-BAA4-3C44EBA662F8}"/>
    <dgm:cxn modelId="{5AC25E1E-B85B-461C-A48C-DC0634903B1E}" srcId="{D97AAA08-3CEE-4A69-9AB6-46933F003070}" destId="{12A58145-2392-4EB4-B99E-69E2BC67E676}" srcOrd="7" destOrd="0" parTransId="{038449E1-D24E-4A8A-9DC8-A0E9F1BFF12A}" sibTransId="{77D0C362-8DBF-4B4C-9CD1-40EDC3ED5B82}"/>
    <dgm:cxn modelId="{50CB1D21-BB68-46F7-9F5D-219A13592BE0}" type="presOf" srcId="{417F91F5-769A-418E-A483-7494241D0832}" destId="{ED5766E1-460D-4EC0-8BB0-E420E49D5A5F}" srcOrd="0" destOrd="0" presId="urn:microsoft.com/office/officeart/2005/8/layout/bProcess3"/>
    <dgm:cxn modelId="{E68B7522-A29E-46E3-8E8C-2783E12F9451}" srcId="{D97AAA08-3CEE-4A69-9AB6-46933F003070}" destId="{A662378B-D188-4B22-84D8-8EFEBD5A6D7D}" srcOrd="9" destOrd="0" parTransId="{40BDF994-FC90-4090-8751-7999D1E79804}" sibTransId="{1DA44E56-AB7E-43A2-8181-2753308443B4}"/>
    <dgm:cxn modelId="{E82B0624-B74F-4CD5-AE10-F312EC5565C5}" type="presOf" srcId="{3EA6F376-B046-4B34-A0D9-B3FBC25484B1}" destId="{9BEFD2EC-431D-4356-A56A-B0579D143133}" srcOrd="0" destOrd="0" presId="urn:microsoft.com/office/officeart/2005/8/layout/bProcess3"/>
    <dgm:cxn modelId="{34B94A25-6AE9-4494-9CA7-3D098F7F1E7F}" type="presOf" srcId="{1FC77AD4-4ADA-49E0-8CBA-44F216EF3202}" destId="{C982A5D0-9C89-425C-B528-75856763E5C8}" srcOrd="0" destOrd="0" presId="urn:microsoft.com/office/officeart/2005/8/layout/bProcess3"/>
    <dgm:cxn modelId="{0526D028-18E7-457A-BF73-B9795AAD7217}" type="presOf" srcId="{84B7958E-4CC0-436C-A9B1-5BB9C7174336}" destId="{928EFABE-1811-496F-8268-2D0AAB144646}" srcOrd="0" destOrd="0" presId="urn:microsoft.com/office/officeart/2005/8/layout/bProcess3"/>
    <dgm:cxn modelId="{B1575A2C-7A42-45AB-9501-471AC1AA6443}" type="presOf" srcId="{B563E0A0-D10D-4930-8ACC-0E8C51556C8A}" destId="{69A7C396-E8B5-4955-AA9E-D1450D2CCE99}" srcOrd="0" destOrd="0" presId="urn:microsoft.com/office/officeart/2005/8/layout/bProcess3"/>
    <dgm:cxn modelId="{97AA9A2D-3BDB-4013-A824-9DFA4D68BDCA}" type="presOf" srcId="{51A51589-7B05-4141-BED0-F8143D96F284}" destId="{5ECC6C74-3ED8-4550-8C37-064F76615C86}" srcOrd="1" destOrd="0" presId="urn:microsoft.com/office/officeart/2005/8/layout/bProcess3"/>
    <dgm:cxn modelId="{D33CB534-C54D-48DA-BCAE-AC5DB4E50B7B}" type="presOf" srcId="{516319C8-E6EA-49A1-A6A3-85045DD8B558}" destId="{40230575-CB55-4EEB-AD0C-D525CE1EDD59}" srcOrd="0" destOrd="0" presId="urn:microsoft.com/office/officeart/2005/8/layout/bProcess3"/>
    <dgm:cxn modelId="{89261F35-9EEB-4B04-A953-1CACF5E70ED7}" srcId="{D97AAA08-3CEE-4A69-9AB6-46933F003070}" destId="{07948ADE-FC4C-41D6-A377-BA8F496113EB}" srcOrd="6" destOrd="0" parTransId="{2F41015A-F3CD-435C-BF8B-F8BD979862AC}" sibTransId="{718AAA11-802A-4636-9BE9-1EE2642FC85F}"/>
    <dgm:cxn modelId="{D2E5D735-7E82-47E3-9341-E63925D6A75E}" type="presOf" srcId="{B452CD25-BA39-4842-B917-0A69893CF7DF}" destId="{92B2FECD-0FA9-4EF9-A7B7-EDAFE4C16C41}" srcOrd="0" destOrd="0" presId="urn:microsoft.com/office/officeart/2005/8/layout/bProcess3"/>
    <dgm:cxn modelId="{69DAAC40-48E5-479C-B868-D89AD5CAB722}" srcId="{D97AAA08-3CEE-4A69-9AB6-46933F003070}" destId="{EF840088-315B-412F-AAAC-7190CB5BFBC9}" srcOrd="2" destOrd="0" parTransId="{5979237E-6092-49AE-B387-B4809BD11640}" sibTransId="{417F91F5-769A-418E-A483-7494241D0832}"/>
    <dgm:cxn modelId="{B2649462-F944-41AA-8484-7E2EBE1CFC8C}" srcId="{D97AAA08-3CEE-4A69-9AB6-46933F003070}" destId="{B563E0A0-D10D-4930-8ACC-0E8C51556C8A}" srcOrd="0" destOrd="0" parTransId="{31405F87-9569-431C-A3C3-3EEA8A75A09A}" sibTransId="{0A29E47C-DA64-42FC-BA82-02B6EB5CF90A}"/>
    <dgm:cxn modelId="{E35B0B68-080E-4CD3-A974-70A5266CC362}" type="presOf" srcId="{51A51589-7B05-4141-BED0-F8143D96F284}" destId="{88759303-6AA9-484E-883F-289D613E3670}" srcOrd="0" destOrd="0" presId="urn:microsoft.com/office/officeart/2005/8/layout/bProcess3"/>
    <dgm:cxn modelId="{0D17A748-43F1-41D2-8911-DD1F9C8FEE47}" type="presOf" srcId="{D97AAA08-3CEE-4A69-9AB6-46933F003070}" destId="{7B457843-9BCE-43AD-AB09-D704E3E1BA44}" srcOrd="0" destOrd="0" presId="urn:microsoft.com/office/officeart/2005/8/layout/bProcess3"/>
    <dgm:cxn modelId="{A9F28869-9DCF-4964-B68B-1D30B1B1AC93}" type="presOf" srcId="{718AAA11-802A-4636-9BE9-1EE2642FC85F}" destId="{703DB547-8D3F-4014-914D-E071D98289B7}" srcOrd="0" destOrd="0" presId="urn:microsoft.com/office/officeart/2005/8/layout/bProcess3"/>
    <dgm:cxn modelId="{80B1776B-BFB6-4005-8990-9812526B3188}" type="presOf" srcId="{40B4899D-BC76-4D47-93E1-76C5630EAA2B}" destId="{9ADE7C65-EB5D-465E-9A92-07407EEBA2BF}" srcOrd="1" destOrd="0" presId="urn:microsoft.com/office/officeart/2005/8/layout/bProcess3"/>
    <dgm:cxn modelId="{8259A16C-9264-409C-826D-9E8654B35DDB}" type="presOf" srcId="{97C8CAA6-B197-4C1C-BAA4-3C44EBA662F8}" destId="{C2CB4556-CCB6-4225-8A7B-291A1E19E8A8}" srcOrd="1" destOrd="0" presId="urn:microsoft.com/office/officeart/2005/8/layout/bProcess3"/>
    <dgm:cxn modelId="{483AEA4F-B865-41FD-996F-E91388C86DBC}" type="presOf" srcId="{2E8F35FA-B8F3-4784-B02E-9A73670BF0FE}" destId="{D62019D2-14BC-4B53-A536-0AD147B90BBD}" srcOrd="0" destOrd="0" presId="urn:microsoft.com/office/officeart/2005/8/layout/bProcess3"/>
    <dgm:cxn modelId="{C4F86E71-A871-4A31-9045-255D1E9F3B5F}" type="presOf" srcId="{23935B87-BE49-46E2-BD77-7AECC962AE64}" destId="{827B512D-146A-485C-A888-BA8735046597}" srcOrd="1" destOrd="0" presId="urn:microsoft.com/office/officeart/2005/8/layout/bProcess3"/>
    <dgm:cxn modelId="{60CC4672-8ACF-4309-99FE-49103C0C58FF}" type="presOf" srcId="{608EF424-CDD7-46C5-96A3-9B8E3351C4C1}" destId="{1CC1B266-FFAE-46A1-A927-0581B0B61317}" srcOrd="1" destOrd="0" presId="urn:microsoft.com/office/officeart/2005/8/layout/bProcess3"/>
    <dgm:cxn modelId="{15403774-E639-46E0-B772-9DAF70C3A4B1}" type="presOf" srcId="{77D0C362-8DBF-4B4C-9CD1-40EDC3ED5B82}" destId="{FFE17226-ABE2-4B60-AD6A-59A4B857C000}" srcOrd="0" destOrd="0" presId="urn:microsoft.com/office/officeart/2005/8/layout/bProcess3"/>
    <dgm:cxn modelId="{68F78855-E3D6-4E0C-8C98-DD48B6D704FD}" type="presOf" srcId="{77D0C362-8DBF-4B4C-9CD1-40EDC3ED5B82}" destId="{1816D741-4F3D-49A7-8827-8008DDD42B49}" srcOrd="1" destOrd="0" presId="urn:microsoft.com/office/officeart/2005/8/layout/bProcess3"/>
    <dgm:cxn modelId="{21026578-39BC-4DD7-8DD9-EA483175E236}" type="presOf" srcId="{1DA44E56-AB7E-43A2-8181-2753308443B4}" destId="{2685E626-FF57-4889-9445-3DB0234BC58C}" srcOrd="1" destOrd="0" presId="urn:microsoft.com/office/officeart/2005/8/layout/bProcess3"/>
    <dgm:cxn modelId="{D07E9078-4E3B-42A3-AC66-4F547F9B9C5A}" type="presOf" srcId="{1FC77AD4-4ADA-49E0-8CBA-44F216EF3202}" destId="{C39B6AA1-072F-488B-9B79-2F8FA4DBB425}" srcOrd="1" destOrd="0" presId="urn:microsoft.com/office/officeart/2005/8/layout/bProcess3"/>
    <dgm:cxn modelId="{98527F86-CD24-4A40-8C39-2DAE8B23A48D}" srcId="{D97AAA08-3CEE-4A69-9AB6-46933F003070}" destId="{B452CD25-BA39-4842-B917-0A69893CF7DF}" srcOrd="4" destOrd="0" parTransId="{AB75A9FD-8526-4456-834E-4BB64C45725B}" sibTransId="{40B4899D-BC76-4D47-93E1-76C5630EAA2B}"/>
    <dgm:cxn modelId="{5DBECF98-1ABB-4A63-9811-9E4EABC9CCF7}" type="presOf" srcId="{718AAA11-802A-4636-9BE9-1EE2642FC85F}" destId="{384C5F7C-E9C8-4D40-8F9C-F69028186D49}" srcOrd="1" destOrd="0" presId="urn:microsoft.com/office/officeart/2005/8/layout/bProcess3"/>
    <dgm:cxn modelId="{31BDD89B-E0D5-4474-958E-309250972BD2}" type="presOf" srcId="{608EF424-CDD7-46C5-96A3-9B8E3351C4C1}" destId="{2D16A195-B11A-47DD-8065-F1919F0422C8}" srcOrd="0" destOrd="0" presId="urn:microsoft.com/office/officeart/2005/8/layout/bProcess3"/>
    <dgm:cxn modelId="{4D25289D-466D-4DF8-957C-28A9B9121104}" type="presOf" srcId="{0A29E47C-DA64-42FC-BA82-02B6EB5CF90A}" destId="{C52F28F7-48B5-449F-8A8A-FEF3488191AD}" srcOrd="1" destOrd="0" presId="urn:microsoft.com/office/officeart/2005/8/layout/bProcess3"/>
    <dgm:cxn modelId="{2B7A17A0-7B46-4290-953B-0F5BC604E2F1}" type="presOf" srcId="{0A29E47C-DA64-42FC-BA82-02B6EB5CF90A}" destId="{A765D103-1982-40C6-8349-34229A249347}" srcOrd="0" destOrd="0" presId="urn:microsoft.com/office/officeart/2005/8/layout/bProcess3"/>
    <dgm:cxn modelId="{11C891A3-8D6B-45C7-AFBE-2B7CE672A78B}" type="presOf" srcId="{97C8CAA6-B197-4C1C-BAA4-3C44EBA662F8}" destId="{61DBB504-F6D1-4A17-9AAA-F76CCE4ED8D9}" srcOrd="0" destOrd="0" presId="urn:microsoft.com/office/officeart/2005/8/layout/bProcess3"/>
    <dgm:cxn modelId="{13B7A5A8-339A-4D10-A6FD-96495A4B4772}" type="presOf" srcId="{9AFDAF4B-5214-4639-B56F-72DFDE613EE9}" destId="{26CA3E96-5516-4D67-9176-083CC1FE9972}" srcOrd="0" destOrd="0" presId="urn:microsoft.com/office/officeart/2005/8/layout/bProcess3"/>
    <dgm:cxn modelId="{68E4CCAB-3AC8-4245-9201-3767DFB63193}" type="presOf" srcId="{12A58145-2392-4EB4-B99E-69E2BC67E676}" destId="{A8A68C52-4583-4D24-9653-100A136E7576}" srcOrd="0" destOrd="0" presId="urn:microsoft.com/office/officeart/2005/8/layout/bProcess3"/>
    <dgm:cxn modelId="{766F39AF-102B-49CB-AB0A-7C9135A1AA7D}" type="presOf" srcId="{417F91F5-769A-418E-A483-7494241D0832}" destId="{C3C8BD0F-325D-4158-BD39-26F43F7E1B68}" srcOrd="1" destOrd="0" presId="urn:microsoft.com/office/officeart/2005/8/layout/bProcess3"/>
    <dgm:cxn modelId="{416C32BF-39B4-455E-B15F-9F6AC83F3271}" srcId="{D97AAA08-3CEE-4A69-9AB6-46933F003070}" destId="{3EA6F376-B046-4B34-A0D9-B3FBC25484B1}" srcOrd="3" destOrd="0" parTransId="{421FBBDB-B06F-4E9C-920C-0F69DBE090E2}" sibTransId="{23935B87-BE49-46E2-BD77-7AECC962AE64}"/>
    <dgm:cxn modelId="{EA65ADC0-10BF-4549-9869-9C1FF8B2E945}" type="presOf" srcId="{424A5890-D078-49AF-A3A7-524F0B786933}" destId="{0066145A-6ABD-427B-A192-3BEECE8D8873}" srcOrd="0" destOrd="0" presId="urn:microsoft.com/office/officeart/2005/8/layout/bProcess3"/>
    <dgm:cxn modelId="{FA7700CC-96F0-4C09-91CD-3950F1FCB168}" type="presOf" srcId="{EF840088-315B-412F-AAAC-7190CB5BFBC9}" destId="{05EAA4E9-00D1-452B-B9A7-CAADA0854A9A}" srcOrd="0" destOrd="0" presId="urn:microsoft.com/office/officeart/2005/8/layout/bProcess3"/>
    <dgm:cxn modelId="{5F71F0D3-77CB-4E5D-99CB-1C7F8C83C6C8}" type="presOf" srcId="{A662378B-D188-4B22-84D8-8EFEBD5A6D7D}" destId="{76AC799E-8CA1-4449-AF18-1ADAFA2A2DA8}" srcOrd="0" destOrd="0" presId="urn:microsoft.com/office/officeart/2005/8/layout/bProcess3"/>
    <dgm:cxn modelId="{E08E6ED9-E634-4FD0-9B24-D00FC388D47C}" srcId="{D97AAA08-3CEE-4A69-9AB6-46933F003070}" destId="{516319C8-E6EA-49A1-A6A3-85045DD8B558}" srcOrd="10" destOrd="0" parTransId="{3FFB359E-296B-4F4D-9347-D36436ED84F9}" sibTransId="{51A51589-7B05-4141-BED0-F8143D96F284}"/>
    <dgm:cxn modelId="{15024EDA-60C2-4EE6-991F-B2542A9EF885}" type="presOf" srcId="{1DA44E56-AB7E-43A2-8181-2753308443B4}" destId="{BEBCD94A-5053-435C-B8E7-9661C12FA16B}" srcOrd="0" destOrd="0" presId="urn:microsoft.com/office/officeart/2005/8/layout/bProcess3"/>
    <dgm:cxn modelId="{A43C0BDC-8B3A-4091-8B09-372D353C48F5}" type="presOf" srcId="{40B4899D-BC76-4D47-93E1-76C5630EAA2B}" destId="{FFA6E5A5-77D2-4009-B4BA-7DA7D014F327}" srcOrd="0" destOrd="0" presId="urn:microsoft.com/office/officeart/2005/8/layout/bProcess3"/>
    <dgm:cxn modelId="{FC8172EB-934D-4886-8AF5-E43C91A8899C}" type="presOf" srcId="{23935B87-BE49-46E2-BD77-7AECC962AE64}" destId="{C993FAE3-3B3F-44C0-BB2C-2957CEDCD32F}" srcOrd="0" destOrd="0" presId="urn:microsoft.com/office/officeart/2005/8/layout/bProcess3"/>
    <dgm:cxn modelId="{AB9969FE-9625-4BEE-8C6B-C60857C70A51}" srcId="{D97AAA08-3CEE-4A69-9AB6-46933F003070}" destId="{9AFDAF4B-5214-4639-B56F-72DFDE613EE9}" srcOrd="11" destOrd="0" parTransId="{A403C5D9-ACF9-48B6-86D6-490AA95407C6}" sibTransId="{2E6786F5-A58C-4A0A-A2C9-D22AFCB74A28}"/>
    <dgm:cxn modelId="{6CD73D20-440B-4B02-9343-22170FE9B1A0}" type="presParOf" srcId="{7B457843-9BCE-43AD-AB09-D704E3E1BA44}" destId="{69A7C396-E8B5-4955-AA9E-D1450D2CCE99}" srcOrd="0" destOrd="0" presId="urn:microsoft.com/office/officeart/2005/8/layout/bProcess3"/>
    <dgm:cxn modelId="{20860199-D3A0-4E57-81DF-892FAA04C90F}" type="presParOf" srcId="{7B457843-9BCE-43AD-AB09-D704E3E1BA44}" destId="{A765D103-1982-40C6-8349-34229A249347}" srcOrd="1" destOrd="0" presId="urn:microsoft.com/office/officeart/2005/8/layout/bProcess3"/>
    <dgm:cxn modelId="{1F9D14DE-E36A-4BDD-8967-0CF955FB7A7B}" type="presParOf" srcId="{A765D103-1982-40C6-8349-34229A249347}" destId="{C52F28F7-48B5-449F-8A8A-FEF3488191AD}" srcOrd="0" destOrd="0" presId="urn:microsoft.com/office/officeart/2005/8/layout/bProcess3"/>
    <dgm:cxn modelId="{A887E210-D7A1-4C19-ADDC-F5F0B1F5E1E1}" type="presParOf" srcId="{7B457843-9BCE-43AD-AB09-D704E3E1BA44}" destId="{0066145A-6ABD-427B-A192-3BEECE8D8873}" srcOrd="2" destOrd="0" presId="urn:microsoft.com/office/officeart/2005/8/layout/bProcess3"/>
    <dgm:cxn modelId="{FE028BD3-E732-4F80-9124-DDE11D6A38D0}" type="presParOf" srcId="{7B457843-9BCE-43AD-AB09-D704E3E1BA44}" destId="{61DBB504-F6D1-4A17-9AAA-F76CCE4ED8D9}" srcOrd="3" destOrd="0" presId="urn:microsoft.com/office/officeart/2005/8/layout/bProcess3"/>
    <dgm:cxn modelId="{A427DF2B-DF11-4D11-BBB4-ABD9BEFBDBA5}" type="presParOf" srcId="{61DBB504-F6D1-4A17-9AAA-F76CCE4ED8D9}" destId="{C2CB4556-CCB6-4225-8A7B-291A1E19E8A8}" srcOrd="0" destOrd="0" presId="urn:microsoft.com/office/officeart/2005/8/layout/bProcess3"/>
    <dgm:cxn modelId="{E65722FD-EF48-4649-A94F-BE173F881DD9}" type="presParOf" srcId="{7B457843-9BCE-43AD-AB09-D704E3E1BA44}" destId="{05EAA4E9-00D1-452B-B9A7-CAADA0854A9A}" srcOrd="4" destOrd="0" presId="urn:microsoft.com/office/officeart/2005/8/layout/bProcess3"/>
    <dgm:cxn modelId="{7664FBE0-481C-43B8-9C5B-A681AFE9CDE6}" type="presParOf" srcId="{7B457843-9BCE-43AD-AB09-D704E3E1BA44}" destId="{ED5766E1-460D-4EC0-8BB0-E420E49D5A5F}" srcOrd="5" destOrd="0" presId="urn:microsoft.com/office/officeart/2005/8/layout/bProcess3"/>
    <dgm:cxn modelId="{B8EE6DB5-C188-4691-A2FD-686259C69F5F}" type="presParOf" srcId="{ED5766E1-460D-4EC0-8BB0-E420E49D5A5F}" destId="{C3C8BD0F-325D-4158-BD39-26F43F7E1B68}" srcOrd="0" destOrd="0" presId="urn:microsoft.com/office/officeart/2005/8/layout/bProcess3"/>
    <dgm:cxn modelId="{65E99A90-A6C6-4A5E-A4F1-1DCE76BB1EA2}" type="presParOf" srcId="{7B457843-9BCE-43AD-AB09-D704E3E1BA44}" destId="{9BEFD2EC-431D-4356-A56A-B0579D143133}" srcOrd="6" destOrd="0" presId="urn:microsoft.com/office/officeart/2005/8/layout/bProcess3"/>
    <dgm:cxn modelId="{58E1EA9F-DDE7-449B-88F6-3586063E0BF5}" type="presParOf" srcId="{7B457843-9BCE-43AD-AB09-D704E3E1BA44}" destId="{C993FAE3-3B3F-44C0-BB2C-2957CEDCD32F}" srcOrd="7" destOrd="0" presId="urn:microsoft.com/office/officeart/2005/8/layout/bProcess3"/>
    <dgm:cxn modelId="{A66BCA57-131C-4A8C-BEA1-731A22ADB979}" type="presParOf" srcId="{C993FAE3-3B3F-44C0-BB2C-2957CEDCD32F}" destId="{827B512D-146A-485C-A888-BA8735046597}" srcOrd="0" destOrd="0" presId="urn:microsoft.com/office/officeart/2005/8/layout/bProcess3"/>
    <dgm:cxn modelId="{7CBE94EC-7458-48C4-AC70-EF35199FF8CD}" type="presParOf" srcId="{7B457843-9BCE-43AD-AB09-D704E3E1BA44}" destId="{92B2FECD-0FA9-4EF9-A7B7-EDAFE4C16C41}" srcOrd="8" destOrd="0" presId="urn:microsoft.com/office/officeart/2005/8/layout/bProcess3"/>
    <dgm:cxn modelId="{9937A5B2-1EBB-4A5F-A878-B0E1339D0476}" type="presParOf" srcId="{7B457843-9BCE-43AD-AB09-D704E3E1BA44}" destId="{FFA6E5A5-77D2-4009-B4BA-7DA7D014F327}" srcOrd="9" destOrd="0" presId="urn:microsoft.com/office/officeart/2005/8/layout/bProcess3"/>
    <dgm:cxn modelId="{CAF35679-F463-45D3-8860-50B2D4EA2691}" type="presParOf" srcId="{FFA6E5A5-77D2-4009-B4BA-7DA7D014F327}" destId="{9ADE7C65-EB5D-465E-9A92-07407EEBA2BF}" srcOrd="0" destOrd="0" presId="urn:microsoft.com/office/officeart/2005/8/layout/bProcess3"/>
    <dgm:cxn modelId="{495E8A7C-018B-4B58-9771-3372BADC69B4}" type="presParOf" srcId="{7B457843-9BCE-43AD-AB09-D704E3E1BA44}" destId="{D62019D2-14BC-4B53-A536-0AD147B90BBD}" srcOrd="10" destOrd="0" presId="urn:microsoft.com/office/officeart/2005/8/layout/bProcess3"/>
    <dgm:cxn modelId="{78FBBA47-DDFD-4981-86B5-9936477AE2E3}" type="presParOf" srcId="{7B457843-9BCE-43AD-AB09-D704E3E1BA44}" destId="{2D16A195-B11A-47DD-8065-F1919F0422C8}" srcOrd="11" destOrd="0" presId="urn:microsoft.com/office/officeart/2005/8/layout/bProcess3"/>
    <dgm:cxn modelId="{28BDC53B-7561-4F3C-ACA7-94FBB0EB1FF5}" type="presParOf" srcId="{2D16A195-B11A-47DD-8065-F1919F0422C8}" destId="{1CC1B266-FFAE-46A1-A927-0581B0B61317}" srcOrd="0" destOrd="0" presId="urn:microsoft.com/office/officeart/2005/8/layout/bProcess3"/>
    <dgm:cxn modelId="{4513A593-27C0-4C65-AF22-D4E74BE05BAC}" type="presParOf" srcId="{7B457843-9BCE-43AD-AB09-D704E3E1BA44}" destId="{28668007-42CF-40B3-94AC-FD505FC3F24E}" srcOrd="12" destOrd="0" presId="urn:microsoft.com/office/officeart/2005/8/layout/bProcess3"/>
    <dgm:cxn modelId="{A73D0732-06C5-44CE-A9E7-9FBB0A3CCC0B}" type="presParOf" srcId="{7B457843-9BCE-43AD-AB09-D704E3E1BA44}" destId="{703DB547-8D3F-4014-914D-E071D98289B7}" srcOrd="13" destOrd="0" presId="urn:microsoft.com/office/officeart/2005/8/layout/bProcess3"/>
    <dgm:cxn modelId="{50AE3658-A5E6-4835-BB71-F6C8D47C7C0C}" type="presParOf" srcId="{703DB547-8D3F-4014-914D-E071D98289B7}" destId="{384C5F7C-E9C8-4D40-8F9C-F69028186D49}" srcOrd="0" destOrd="0" presId="urn:microsoft.com/office/officeart/2005/8/layout/bProcess3"/>
    <dgm:cxn modelId="{7286CEC3-8F3E-40DB-A688-B242BA1A541E}" type="presParOf" srcId="{7B457843-9BCE-43AD-AB09-D704E3E1BA44}" destId="{A8A68C52-4583-4D24-9653-100A136E7576}" srcOrd="14" destOrd="0" presId="urn:microsoft.com/office/officeart/2005/8/layout/bProcess3"/>
    <dgm:cxn modelId="{0B32D9FF-D449-4F2F-B9AE-1640867C3FF7}" type="presParOf" srcId="{7B457843-9BCE-43AD-AB09-D704E3E1BA44}" destId="{FFE17226-ABE2-4B60-AD6A-59A4B857C000}" srcOrd="15" destOrd="0" presId="urn:microsoft.com/office/officeart/2005/8/layout/bProcess3"/>
    <dgm:cxn modelId="{AF867028-7182-4C81-BE58-305734EED081}" type="presParOf" srcId="{FFE17226-ABE2-4B60-AD6A-59A4B857C000}" destId="{1816D741-4F3D-49A7-8827-8008DDD42B49}" srcOrd="0" destOrd="0" presId="urn:microsoft.com/office/officeart/2005/8/layout/bProcess3"/>
    <dgm:cxn modelId="{9813F653-9A71-457B-AD0C-1EEF5A1758BF}" type="presParOf" srcId="{7B457843-9BCE-43AD-AB09-D704E3E1BA44}" destId="{928EFABE-1811-496F-8268-2D0AAB144646}" srcOrd="16" destOrd="0" presId="urn:microsoft.com/office/officeart/2005/8/layout/bProcess3"/>
    <dgm:cxn modelId="{205B4100-C9EE-44D8-A4E0-FC5414BBB864}" type="presParOf" srcId="{7B457843-9BCE-43AD-AB09-D704E3E1BA44}" destId="{C982A5D0-9C89-425C-B528-75856763E5C8}" srcOrd="17" destOrd="0" presId="urn:microsoft.com/office/officeart/2005/8/layout/bProcess3"/>
    <dgm:cxn modelId="{F078F123-A3F2-4A03-A466-2CBB5B9B7FA9}" type="presParOf" srcId="{C982A5D0-9C89-425C-B528-75856763E5C8}" destId="{C39B6AA1-072F-488B-9B79-2F8FA4DBB425}" srcOrd="0" destOrd="0" presId="urn:microsoft.com/office/officeart/2005/8/layout/bProcess3"/>
    <dgm:cxn modelId="{AAD3894F-3450-47AA-B08D-D4885751738D}" type="presParOf" srcId="{7B457843-9BCE-43AD-AB09-D704E3E1BA44}" destId="{76AC799E-8CA1-4449-AF18-1ADAFA2A2DA8}" srcOrd="18" destOrd="0" presId="urn:microsoft.com/office/officeart/2005/8/layout/bProcess3"/>
    <dgm:cxn modelId="{DF729956-2878-4019-B74B-14F4D27002B0}" type="presParOf" srcId="{7B457843-9BCE-43AD-AB09-D704E3E1BA44}" destId="{BEBCD94A-5053-435C-B8E7-9661C12FA16B}" srcOrd="19" destOrd="0" presId="urn:microsoft.com/office/officeart/2005/8/layout/bProcess3"/>
    <dgm:cxn modelId="{CF60FE8E-35F7-48BE-B60E-2CDB23490149}" type="presParOf" srcId="{BEBCD94A-5053-435C-B8E7-9661C12FA16B}" destId="{2685E626-FF57-4889-9445-3DB0234BC58C}" srcOrd="0" destOrd="0" presId="urn:microsoft.com/office/officeart/2005/8/layout/bProcess3"/>
    <dgm:cxn modelId="{C2AA2F13-F9B9-40C5-B012-024289BE2188}" type="presParOf" srcId="{7B457843-9BCE-43AD-AB09-D704E3E1BA44}" destId="{40230575-CB55-4EEB-AD0C-D525CE1EDD59}" srcOrd="20" destOrd="0" presId="urn:microsoft.com/office/officeart/2005/8/layout/bProcess3"/>
    <dgm:cxn modelId="{643C983F-CEBB-4CF3-82A4-357B9A6B55AD}" type="presParOf" srcId="{7B457843-9BCE-43AD-AB09-D704E3E1BA44}" destId="{88759303-6AA9-484E-883F-289D613E3670}" srcOrd="21" destOrd="0" presId="urn:microsoft.com/office/officeart/2005/8/layout/bProcess3"/>
    <dgm:cxn modelId="{3A49EB33-43A5-40E6-AEA2-92CC3FC81069}" type="presParOf" srcId="{88759303-6AA9-484E-883F-289D613E3670}" destId="{5ECC6C74-3ED8-4550-8C37-064F76615C86}" srcOrd="0" destOrd="0" presId="urn:microsoft.com/office/officeart/2005/8/layout/bProcess3"/>
    <dgm:cxn modelId="{F216C7B7-97CD-4E26-BF98-2F3496804AE4}" type="presParOf" srcId="{7B457843-9BCE-43AD-AB09-D704E3E1BA44}" destId="{26CA3E96-5516-4D67-9176-083CC1FE9972}" srcOrd="2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5D103-1982-40C6-8349-34229A249347}">
      <dsp:nvSpPr>
        <dsp:cNvPr id="0" name=""/>
        <dsp:cNvSpPr/>
      </dsp:nvSpPr>
      <dsp:spPr>
        <a:xfrm>
          <a:off x="1856970" y="1272684"/>
          <a:ext cx="3965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518" y="4572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>
            <a:solidFill>
              <a:srgbClr val="002060"/>
            </a:solidFill>
          </a:endParaRPr>
        </a:p>
      </dsp:txBody>
      <dsp:txXfrm>
        <a:off x="2044551" y="1316269"/>
        <a:ext cx="21355" cy="4271"/>
      </dsp:txXfrm>
    </dsp:sp>
    <dsp:sp modelId="{69A7C396-E8B5-4955-AA9E-D1450D2CCE99}">
      <dsp:nvSpPr>
        <dsp:cNvPr id="0" name=""/>
        <dsp:cNvSpPr/>
      </dsp:nvSpPr>
      <dsp:spPr>
        <a:xfrm>
          <a:off x="1733" y="761293"/>
          <a:ext cx="1857036" cy="1114221"/>
        </a:xfrm>
        <a:prstGeom prst="rect">
          <a:avLst/>
        </a:prstGeom>
        <a:solidFill>
          <a:schemeClr val="accent6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Ouverture du dossier</a:t>
          </a:r>
        </a:p>
      </dsp:txBody>
      <dsp:txXfrm>
        <a:off x="1733" y="761293"/>
        <a:ext cx="1857036" cy="1114221"/>
      </dsp:txXfrm>
    </dsp:sp>
    <dsp:sp modelId="{61DBB504-F6D1-4A17-9AAA-F76CCE4ED8D9}">
      <dsp:nvSpPr>
        <dsp:cNvPr id="0" name=""/>
        <dsp:cNvSpPr/>
      </dsp:nvSpPr>
      <dsp:spPr>
        <a:xfrm>
          <a:off x="4141124" y="1272684"/>
          <a:ext cx="3965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518" y="4572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>
            <a:solidFill>
              <a:srgbClr val="002060"/>
            </a:solidFill>
          </a:endParaRPr>
        </a:p>
      </dsp:txBody>
      <dsp:txXfrm>
        <a:off x="4328706" y="1316269"/>
        <a:ext cx="21355" cy="4271"/>
      </dsp:txXfrm>
    </dsp:sp>
    <dsp:sp modelId="{0066145A-6ABD-427B-A192-3BEECE8D8873}">
      <dsp:nvSpPr>
        <dsp:cNvPr id="0" name=""/>
        <dsp:cNvSpPr/>
      </dsp:nvSpPr>
      <dsp:spPr>
        <a:xfrm>
          <a:off x="2285888" y="761293"/>
          <a:ext cx="1857036" cy="1114221"/>
        </a:xfrm>
        <a:prstGeom prst="rect">
          <a:avLst/>
        </a:prstGeom>
        <a:solidFill>
          <a:schemeClr val="accent3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Visite à domicile</a:t>
          </a:r>
        </a:p>
      </dsp:txBody>
      <dsp:txXfrm>
        <a:off x="2285888" y="761293"/>
        <a:ext cx="1857036" cy="1114221"/>
      </dsp:txXfrm>
    </dsp:sp>
    <dsp:sp modelId="{ED5766E1-460D-4EC0-8BB0-E420E49D5A5F}">
      <dsp:nvSpPr>
        <dsp:cNvPr id="0" name=""/>
        <dsp:cNvSpPr/>
      </dsp:nvSpPr>
      <dsp:spPr>
        <a:xfrm>
          <a:off x="6425279" y="1272684"/>
          <a:ext cx="3965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518" y="4572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>
            <a:solidFill>
              <a:srgbClr val="002060"/>
            </a:solidFill>
          </a:endParaRPr>
        </a:p>
      </dsp:txBody>
      <dsp:txXfrm>
        <a:off x="6612860" y="1316269"/>
        <a:ext cx="21355" cy="4271"/>
      </dsp:txXfrm>
    </dsp:sp>
    <dsp:sp modelId="{05EAA4E9-00D1-452B-B9A7-CAADA0854A9A}">
      <dsp:nvSpPr>
        <dsp:cNvPr id="0" name=""/>
        <dsp:cNvSpPr/>
      </dsp:nvSpPr>
      <dsp:spPr>
        <a:xfrm>
          <a:off x="4570043" y="761293"/>
          <a:ext cx="1857036" cy="111422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Compte-rendu </a:t>
          </a:r>
        </a:p>
      </dsp:txBody>
      <dsp:txXfrm>
        <a:off x="4570043" y="761293"/>
        <a:ext cx="1857036" cy="1114221"/>
      </dsp:txXfrm>
    </dsp:sp>
    <dsp:sp modelId="{C993FAE3-3B3F-44C0-BB2C-2957CEDCD32F}">
      <dsp:nvSpPr>
        <dsp:cNvPr id="0" name=""/>
        <dsp:cNvSpPr/>
      </dsp:nvSpPr>
      <dsp:spPr>
        <a:xfrm>
          <a:off x="2028001" y="1873715"/>
          <a:ext cx="5754714" cy="396518"/>
        </a:xfrm>
        <a:custGeom>
          <a:avLst/>
          <a:gdLst/>
          <a:ahLst/>
          <a:cxnLst/>
          <a:rect l="0" t="0" r="0" b="0"/>
          <a:pathLst>
            <a:path>
              <a:moveTo>
                <a:pt x="5754714" y="0"/>
              </a:moveTo>
              <a:lnTo>
                <a:pt x="5754714" y="215359"/>
              </a:lnTo>
              <a:lnTo>
                <a:pt x="0" y="215359"/>
              </a:lnTo>
              <a:lnTo>
                <a:pt x="0" y="396518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>
            <a:solidFill>
              <a:srgbClr val="002060"/>
            </a:solidFill>
          </a:endParaRPr>
        </a:p>
      </dsp:txBody>
      <dsp:txXfrm>
        <a:off x="4761095" y="2069839"/>
        <a:ext cx="288527" cy="4271"/>
      </dsp:txXfrm>
    </dsp:sp>
    <dsp:sp modelId="{9BEFD2EC-431D-4356-A56A-B0579D143133}">
      <dsp:nvSpPr>
        <dsp:cNvPr id="0" name=""/>
        <dsp:cNvSpPr/>
      </dsp:nvSpPr>
      <dsp:spPr>
        <a:xfrm>
          <a:off x="6854197" y="761293"/>
          <a:ext cx="1857036" cy="1114221"/>
        </a:xfrm>
        <a:prstGeom prst="rect">
          <a:avLst/>
        </a:prstGeom>
        <a:solidFill>
          <a:schemeClr val="accent6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Devis </a:t>
          </a:r>
        </a:p>
      </dsp:txBody>
      <dsp:txXfrm>
        <a:off x="6854197" y="761293"/>
        <a:ext cx="1857036" cy="1114221"/>
      </dsp:txXfrm>
    </dsp:sp>
    <dsp:sp modelId="{FFA6E5A5-77D2-4009-B4BA-7DA7D014F327}">
      <dsp:nvSpPr>
        <dsp:cNvPr id="0" name=""/>
        <dsp:cNvSpPr/>
      </dsp:nvSpPr>
      <dsp:spPr>
        <a:xfrm>
          <a:off x="2954719" y="2814025"/>
          <a:ext cx="3965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518" y="4572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>
            <a:solidFill>
              <a:srgbClr val="002060"/>
            </a:solidFill>
          </a:endParaRPr>
        </a:p>
      </dsp:txBody>
      <dsp:txXfrm>
        <a:off x="3142301" y="2857609"/>
        <a:ext cx="21355" cy="4271"/>
      </dsp:txXfrm>
    </dsp:sp>
    <dsp:sp modelId="{92B2FECD-0FA9-4EF9-A7B7-EDAFE4C16C41}">
      <dsp:nvSpPr>
        <dsp:cNvPr id="0" name=""/>
        <dsp:cNvSpPr/>
      </dsp:nvSpPr>
      <dsp:spPr>
        <a:xfrm>
          <a:off x="1099483" y="2302634"/>
          <a:ext cx="1857036" cy="111422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Vérification des devis, Avis technique</a:t>
          </a:r>
        </a:p>
      </dsp:txBody>
      <dsp:txXfrm>
        <a:off x="1099483" y="2302634"/>
        <a:ext cx="1857036" cy="1114221"/>
      </dsp:txXfrm>
    </dsp:sp>
    <dsp:sp modelId="{2D16A195-B11A-47DD-8065-F1919F0422C8}">
      <dsp:nvSpPr>
        <dsp:cNvPr id="0" name=""/>
        <dsp:cNvSpPr/>
      </dsp:nvSpPr>
      <dsp:spPr>
        <a:xfrm>
          <a:off x="5238874" y="2814025"/>
          <a:ext cx="3965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518" y="4572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>
            <a:solidFill>
              <a:srgbClr val="002060"/>
            </a:solidFill>
          </a:endParaRPr>
        </a:p>
      </dsp:txBody>
      <dsp:txXfrm>
        <a:off x="5426455" y="2857609"/>
        <a:ext cx="21355" cy="4271"/>
      </dsp:txXfrm>
    </dsp:sp>
    <dsp:sp modelId="{D62019D2-14BC-4B53-A536-0AD147B90BBD}">
      <dsp:nvSpPr>
        <dsp:cNvPr id="0" name=""/>
        <dsp:cNvSpPr/>
      </dsp:nvSpPr>
      <dsp:spPr>
        <a:xfrm>
          <a:off x="3383638" y="2302634"/>
          <a:ext cx="1857036" cy="1114221"/>
        </a:xfrm>
        <a:prstGeom prst="rect">
          <a:avLst/>
        </a:prstGeom>
        <a:solidFill>
          <a:schemeClr val="accent4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Passage en commission</a:t>
          </a:r>
        </a:p>
      </dsp:txBody>
      <dsp:txXfrm>
        <a:off x="3383638" y="2302634"/>
        <a:ext cx="1857036" cy="1114221"/>
      </dsp:txXfrm>
    </dsp:sp>
    <dsp:sp modelId="{703DB547-8D3F-4014-914D-E071D98289B7}">
      <dsp:nvSpPr>
        <dsp:cNvPr id="0" name=""/>
        <dsp:cNvSpPr/>
      </dsp:nvSpPr>
      <dsp:spPr>
        <a:xfrm>
          <a:off x="1972643" y="3415055"/>
          <a:ext cx="4623667" cy="491724"/>
        </a:xfrm>
        <a:custGeom>
          <a:avLst/>
          <a:gdLst/>
          <a:ahLst/>
          <a:cxnLst/>
          <a:rect l="0" t="0" r="0" b="0"/>
          <a:pathLst>
            <a:path>
              <a:moveTo>
                <a:pt x="4623667" y="0"/>
              </a:moveTo>
              <a:lnTo>
                <a:pt x="4623667" y="262962"/>
              </a:lnTo>
              <a:lnTo>
                <a:pt x="0" y="262962"/>
              </a:lnTo>
              <a:lnTo>
                <a:pt x="0" y="491724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>
            <a:solidFill>
              <a:srgbClr val="002060"/>
            </a:solidFill>
          </a:endParaRPr>
        </a:p>
      </dsp:txBody>
      <dsp:txXfrm>
        <a:off x="4168150" y="3658782"/>
        <a:ext cx="232653" cy="4271"/>
      </dsp:txXfrm>
    </dsp:sp>
    <dsp:sp modelId="{28668007-42CF-40B3-94AC-FD505FC3F24E}">
      <dsp:nvSpPr>
        <dsp:cNvPr id="0" name=""/>
        <dsp:cNvSpPr/>
      </dsp:nvSpPr>
      <dsp:spPr>
        <a:xfrm>
          <a:off x="5667793" y="2302634"/>
          <a:ext cx="1857036" cy="1114221"/>
        </a:xfrm>
        <a:prstGeom prst="rect">
          <a:avLst/>
        </a:prstGeom>
        <a:solidFill>
          <a:schemeClr val="accent4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Accord des financeurs</a:t>
          </a:r>
        </a:p>
      </dsp:txBody>
      <dsp:txXfrm>
        <a:off x="5667793" y="2302634"/>
        <a:ext cx="1857036" cy="1114221"/>
      </dsp:txXfrm>
    </dsp:sp>
    <dsp:sp modelId="{FFE17226-ABE2-4B60-AD6A-59A4B857C000}">
      <dsp:nvSpPr>
        <dsp:cNvPr id="0" name=""/>
        <dsp:cNvSpPr/>
      </dsp:nvSpPr>
      <dsp:spPr>
        <a:xfrm>
          <a:off x="2899361" y="4450571"/>
          <a:ext cx="4602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207" y="45720"/>
              </a:lnTo>
              <a:lnTo>
                <a:pt x="247207" y="45723"/>
              </a:lnTo>
              <a:lnTo>
                <a:pt x="460214" y="45723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>
            <a:solidFill>
              <a:srgbClr val="002060"/>
            </a:solidFill>
          </a:endParaRPr>
        </a:p>
      </dsp:txBody>
      <dsp:txXfrm>
        <a:off x="3117198" y="4494156"/>
        <a:ext cx="24540" cy="4271"/>
      </dsp:txXfrm>
    </dsp:sp>
    <dsp:sp modelId="{A8A68C52-4583-4D24-9653-100A136E7576}">
      <dsp:nvSpPr>
        <dsp:cNvPr id="0" name=""/>
        <dsp:cNvSpPr/>
      </dsp:nvSpPr>
      <dsp:spPr>
        <a:xfrm>
          <a:off x="1044125" y="3939180"/>
          <a:ext cx="1857036" cy="1114221"/>
        </a:xfrm>
        <a:prstGeom prst="rect">
          <a:avLst/>
        </a:prstGeom>
        <a:solidFill>
          <a:schemeClr val="accent6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Achat du matériel</a:t>
          </a:r>
        </a:p>
      </dsp:txBody>
      <dsp:txXfrm>
        <a:off x="1044125" y="3939180"/>
        <a:ext cx="1857036" cy="1114221"/>
      </dsp:txXfrm>
    </dsp:sp>
    <dsp:sp modelId="{BEBCD94A-5053-435C-B8E7-9661C12FA16B}">
      <dsp:nvSpPr>
        <dsp:cNvPr id="0" name=""/>
        <dsp:cNvSpPr/>
      </dsp:nvSpPr>
      <dsp:spPr>
        <a:xfrm>
          <a:off x="5247212" y="4450575"/>
          <a:ext cx="4886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8627" y="4572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>
            <a:solidFill>
              <a:srgbClr val="002060"/>
            </a:solidFill>
          </a:endParaRPr>
        </a:p>
      </dsp:txBody>
      <dsp:txXfrm>
        <a:off x="5478545" y="4494159"/>
        <a:ext cx="25961" cy="4271"/>
      </dsp:txXfrm>
    </dsp:sp>
    <dsp:sp modelId="{76AC799E-8CA1-4449-AF18-1ADAFA2A2DA8}">
      <dsp:nvSpPr>
        <dsp:cNvPr id="0" name=""/>
        <dsp:cNvSpPr/>
      </dsp:nvSpPr>
      <dsp:spPr>
        <a:xfrm>
          <a:off x="3391976" y="3939184"/>
          <a:ext cx="1857036" cy="1114221"/>
        </a:xfrm>
        <a:prstGeom prst="rect">
          <a:avLst/>
        </a:prstGeom>
        <a:solidFill>
          <a:schemeClr val="accent6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Factures Originales Acquittées</a:t>
          </a:r>
        </a:p>
      </dsp:txBody>
      <dsp:txXfrm>
        <a:off x="3391976" y="3939184"/>
        <a:ext cx="1857036" cy="1114221"/>
      </dsp:txXfrm>
    </dsp:sp>
    <dsp:sp modelId="{26CA3E96-5516-4D67-9176-083CC1FE9972}">
      <dsp:nvSpPr>
        <dsp:cNvPr id="0" name=""/>
        <dsp:cNvSpPr/>
      </dsp:nvSpPr>
      <dsp:spPr>
        <a:xfrm>
          <a:off x="5768240" y="3939184"/>
          <a:ext cx="1857036" cy="1114221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Paiement de la subvention à la famille</a:t>
          </a:r>
        </a:p>
      </dsp:txBody>
      <dsp:txXfrm>
        <a:off x="5768240" y="3939184"/>
        <a:ext cx="1857036" cy="1114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5D103-1982-40C6-8349-34229A249347}">
      <dsp:nvSpPr>
        <dsp:cNvPr id="0" name=""/>
        <dsp:cNvSpPr/>
      </dsp:nvSpPr>
      <dsp:spPr>
        <a:xfrm>
          <a:off x="1856970" y="1272684"/>
          <a:ext cx="3965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518" y="4572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/>
        </a:p>
      </dsp:txBody>
      <dsp:txXfrm>
        <a:off x="2044551" y="1316269"/>
        <a:ext cx="21355" cy="4271"/>
      </dsp:txXfrm>
    </dsp:sp>
    <dsp:sp modelId="{69A7C396-E8B5-4955-AA9E-D1450D2CCE99}">
      <dsp:nvSpPr>
        <dsp:cNvPr id="0" name=""/>
        <dsp:cNvSpPr/>
      </dsp:nvSpPr>
      <dsp:spPr>
        <a:xfrm>
          <a:off x="1733" y="761293"/>
          <a:ext cx="1857036" cy="1114221"/>
        </a:xfrm>
        <a:prstGeom prst="rect">
          <a:avLst/>
        </a:prstGeom>
        <a:solidFill>
          <a:schemeClr val="accent6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Ouverture du dossier</a:t>
          </a:r>
        </a:p>
      </dsp:txBody>
      <dsp:txXfrm>
        <a:off x="1733" y="761293"/>
        <a:ext cx="1857036" cy="1114221"/>
      </dsp:txXfrm>
    </dsp:sp>
    <dsp:sp modelId="{61DBB504-F6D1-4A17-9AAA-F76CCE4ED8D9}">
      <dsp:nvSpPr>
        <dsp:cNvPr id="0" name=""/>
        <dsp:cNvSpPr/>
      </dsp:nvSpPr>
      <dsp:spPr>
        <a:xfrm>
          <a:off x="4141124" y="1272684"/>
          <a:ext cx="3965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518" y="4572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/>
        </a:p>
      </dsp:txBody>
      <dsp:txXfrm>
        <a:off x="4328706" y="1316269"/>
        <a:ext cx="21355" cy="4271"/>
      </dsp:txXfrm>
    </dsp:sp>
    <dsp:sp modelId="{0066145A-6ABD-427B-A192-3BEECE8D8873}">
      <dsp:nvSpPr>
        <dsp:cNvPr id="0" name=""/>
        <dsp:cNvSpPr/>
      </dsp:nvSpPr>
      <dsp:spPr>
        <a:xfrm>
          <a:off x="2285888" y="761293"/>
          <a:ext cx="1857036" cy="1114221"/>
        </a:xfrm>
        <a:prstGeom prst="rect">
          <a:avLst/>
        </a:prstGeom>
        <a:solidFill>
          <a:schemeClr val="accent3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Visite à domicile</a:t>
          </a:r>
        </a:p>
      </dsp:txBody>
      <dsp:txXfrm>
        <a:off x="2285888" y="761293"/>
        <a:ext cx="1857036" cy="1114221"/>
      </dsp:txXfrm>
    </dsp:sp>
    <dsp:sp modelId="{ED5766E1-460D-4EC0-8BB0-E420E49D5A5F}">
      <dsp:nvSpPr>
        <dsp:cNvPr id="0" name=""/>
        <dsp:cNvSpPr/>
      </dsp:nvSpPr>
      <dsp:spPr>
        <a:xfrm>
          <a:off x="6425279" y="1272684"/>
          <a:ext cx="3965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518" y="4572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/>
        </a:p>
      </dsp:txBody>
      <dsp:txXfrm>
        <a:off x="6612860" y="1316269"/>
        <a:ext cx="21355" cy="4271"/>
      </dsp:txXfrm>
    </dsp:sp>
    <dsp:sp modelId="{05EAA4E9-00D1-452B-B9A7-CAADA0854A9A}">
      <dsp:nvSpPr>
        <dsp:cNvPr id="0" name=""/>
        <dsp:cNvSpPr/>
      </dsp:nvSpPr>
      <dsp:spPr>
        <a:xfrm>
          <a:off x="4570043" y="761293"/>
          <a:ext cx="1857036" cy="111422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Compte-rendu </a:t>
          </a:r>
        </a:p>
      </dsp:txBody>
      <dsp:txXfrm>
        <a:off x="4570043" y="761293"/>
        <a:ext cx="1857036" cy="1114221"/>
      </dsp:txXfrm>
    </dsp:sp>
    <dsp:sp modelId="{C993FAE3-3B3F-44C0-BB2C-2957CEDCD32F}">
      <dsp:nvSpPr>
        <dsp:cNvPr id="0" name=""/>
        <dsp:cNvSpPr/>
      </dsp:nvSpPr>
      <dsp:spPr>
        <a:xfrm>
          <a:off x="930251" y="1873715"/>
          <a:ext cx="6852464" cy="396518"/>
        </a:xfrm>
        <a:custGeom>
          <a:avLst/>
          <a:gdLst/>
          <a:ahLst/>
          <a:cxnLst/>
          <a:rect l="0" t="0" r="0" b="0"/>
          <a:pathLst>
            <a:path>
              <a:moveTo>
                <a:pt x="6852464" y="0"/>
              </a:moveTo>
              <a:lnTo>
                <a:pt x="6852464" y="215359"/>
              </a:lnTo>
              <a:lnTo>
                <a:pt x="0" y="215359"/>
              </a:lnTo>
              <a:lnTo>
                <a:pt x="0" y="396518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/>
        </a:p>
      </dsp:txBody>
      <dsp:txXfrm>
        <a:off x="4184839" y="2069839"/>
        <a:ext cx="343288" cy="4271"/>
      </dsp:txXfrm>
    </dsp:sp>
    <dsp:sp modelId="{9BEFD2EC-431D-4356-A56A-B0579D143133}">
      <dsp:nvSpPr>
        <dsp:cNvPr id="0" name=""/>
        <dsp:cNvSpPr/>
      </dsp:nvSpPr>
      <dsp:spPr>
        <a:xfrm>
          <a:off x="6854197" y="761293"/>
          <a:ext cx="1857036" cy="1114221"/>
        </a:xfrm>
        <a:prstGeom prst="rect">
          <a:avLst/>
        </a:prstGeom>
        <a:solidFill>
          <a:schemeClr val="accent6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Devis </a:t>
          </a:r>
        </a:p>
      </dsp:txBody>
      <dsp:txXfrm>
        <a:off x="6854197" y="761293"/>
        <a:ext cx="1857036" cy="1114221"/>
      </dsp:txXfrm>
    </dsp:sp>
    <dsp:sp modelId="{FFA6E5A5-77D2-4009-B4BA-7DA7D014F327}">
      <dsp:nvSpPr>
        <dsp:cNvPr id="0" name=""/>
        <dsp:cNvSpPr/>
      </dsp:nvSpPr>
      <dsp:spPr>
        <a:xfrm>
          <a:off x="1856970" y="2814025"/>
          <a:ext cx="3965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518" y="4572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/>
        </a:p>
      </dsp:txBody>
      <dsp:txXfrm>
        <a:off x="2044551" y="2857609"/>
        <a:ext cx="21355" cy="4271"/>
      </dsp:txXfrm>
    </dsp:sp>
    <dsp:sp modelId="{92B2FECD-0FA9-4EF9-A7B7-EDAFE4C16C41}">
      <dsp:nvSpPr>
        <dsp:cNvPr id="0" name=""/>
        <dsp:cNvSpPr/>
      </dsp:nvSpPr>
      <dsp:spPr>
        <a:xfrm>
          <a:off x="1733" y="2302634"/>
          <a:ext cx="1857036" cy="111422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Avis-technique, vérification des devis</a:t>
          </a:r>
        </a:p>
      </dsp:txBody>
      <dsp:txXfrm>
        <a:off x="1733" y="2302634"/>
        <a:ext cx="1857036" cy="1114221"/>
      </dsp:txXfrm>
    </dsp:sp>
    <dsp:sp modelId="{2D16A195-B11A-47DD-8065-F1919F0422C8}">
      <dsp:nvSpPr>
        <dsp:cNvPr id="0" name=""/>
        <dsp:cNvSpPr/>
      </dsp:nvSpPr>
      <dsp:spPr>
        <a:xfrm>
          <a:off x="4141124" y="2814025"/>
          <a:ext cx="3965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518" y="4572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/>
        </a:p>
      </dsp:txBody>
      <dsp:txXfrm>
        <a:off x="4328706" y="2857609"/>
        <a:ext cx="21355" cy="4271"/>
      </dsp:txXfrm>
    </dsp:sp>
    <dsp:sp modelId="{D62019D2-14BC-4B53-A536-0AD147B90BBD}">
      <dsp:nvSpPr>
        <dsp:cNvPr id="0" name=""/>
        <dsp:cNvSpPr/>
      </dsp:nvSpPr>
      <dsp:spPr>
        <a:xfrm>
          <a:off x="2285888" y="2302634"/>
          <a:ext cx="1857036" cy="1114221"/>
        </a:xfrm>
        <a:prstGeom prst="rect">
          <a:avLst/>
        </a:prstGeom>
        <a:solidFill>
          <a:schemeClr val="accent4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Passage en commission / Accord</a:t>
          </a:r>
        </a:p>
      </dsp:txBody>
      <dsp:txXfrm>
        <a:off x="2285888" y="2302634"/>
        <a:ext cx="1857036" cy="1114221"/>
      </dsp:txXfrm>
    </dsp:sp>
    <dsp:sp modelId="{703DB547-8D3F-4014-914D-E071D98289B7}">
      <dsp:nvSpPr>
        <dsp:cNvPr id="0" name=""/>
        <dsp:cNvSpPr/>
      </dsp:nvSpPr>
      <dsp:spPr>
        <a:xfrm>
          <a:off x="6425279" y="2814025"/>
          <a:ext cx="3965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518" y="4572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/>
        </a:p>
      </dsp:txBody>
      <dsp:txXfrm>
        <a:off x="6612860" y="2857609"/>
        <a:ext cx="21355" cy="4271"/>
      </dsp:txXfrm>
    </dsp:sp>
    <dsp:sp modelId="{28668007-42CF-40B3-94AC-FD505FC3F24E}">
      <dsp:nvSpPr>
        <dsp:cNvPr id="0" name=""/>
        <dsp:cNvSpPr/>
      </dsp:nvSpPr>
      <dsp:spPr>
        <a:xfrm>
          <a:off x="4570043" y="2302634"/>
          <a:ext cx="1857036" cy="111422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Préfinancement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(Procivis)</a:t>
          </a:r>
        </a:p>
      </dsp:txBody>
      <dsp:txXfrm>
        <a:off x="4570043" y="2302634"/>
        <a:ext cx="1857036" cy="1114221"/>
      </dsp:txXfrm>
    </dsp:sp>
    <dsp:sp modelId="{FFE17226-ABE2-4B60-AD6A-59A4B857C000}">
      <dsp:nvSpPr>
        <dsp:cNvPr id="0" name=""/>
        <dsp:cNvSpPr/>
      </dsp:nvSpPr>
      <dsp:spPr>
        <a:xfrm>
          <a:off x="930251" y="3415055"/>
          <a:ext cx="6852464" cy="396518"/>
        </a:xfrm>
        <a:custGeom>
          <a:avLst/>
          <a:gdLst/>
          <a:ahLst/>
          <a:cxnLst/>
          <a:rect l="0" t="0" r="0" b="0"/>
          <a:pathLst>
            <a:path>
              <a:moveTo>
                <a:pt x="6852464" y="0"/>
              </a:moveTo>
              <a:lnTo>
                <a:pt x="6852464" y="215359"/>
              </a:lnTo>
              <a:lnTo>
                <a:pt x="0" y="215359"/>
              </a:lnTo>
              <a:lnTo>
                <a:pt x="0" y="396518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/>
        </a:p>
      </dsp:txBody>
      <dsp:txXfrm>
        <a:off x="4184839" y="3611179"/>
        <a:ext cx="343288" cy="4271"/>
      </dsp:txXfrm>
    </dsp:sp>
    <dsp:sp modelId="{A8A68C52-4583-4D24-9653-100A136E7576}">
      <dsp:nvSpPr>
        <dsp:cNvPr id="0" name=""/>
        <dsp:cNvSpPr/>
      </dsp:nvSpPr>
      <dsp:spPr>
        <a:xfrm>
          <a:off x="6854197" y="2302634"/>
          <a:ext cx="1857036" cy="1114221"/>
        </a:xfrm>
        <a:prstGeom prst="rect">
          <a:avLst/>
        </a:prstGeom>
        <a:solidFill>
          <a:schemeClr val="accent6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Travaux</a:t>
          </a:r>
        </a:p>
      </dsp:txBody>
      <dsp:txXfrm>
        <a:off x="6854197" y="2302634"/>
        <a:ext cx="1857036" cy="1114221"/>
      </dsp:txXfrm>
    </dsp:sp>
    <dsp:sp modelId="{C982A5D0-9C89-425C-B528-75856763E5C8}">
      <dsp:nvSpPr>
        <dsp:cNvPr id="0" name=""/>
        <dsp:cNvSpPr/>
      </dsp:nvSpPr>
      <dsp:spPr>
        <a:xfrm>
          <a:off x="1856970" y="4355365"/>
          <a:ext cx="3965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518" y="4572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/>
        </a:p>
      </dsp:txBody>
      <dsp:txXfrm>
        <a:off x="2044551" y="4398949"/>
        <a:ext cx="21355" cy="4271"/>
      </dsp:txXfrm>
    </dsp:sp>
    <dsp:sp modelId="{928EFABE-1811-496F-8268-2D0AAB144646}">
      <dsp:nvSpPr>
        <dsp:cNvPr id="0" name=""/>
        <dsp:cNvSpPr/>
      </dsp:nvSpPr>
      <dsp:spPr>
        <a:xfrm>
          <a:off x="1733" y="3843974"/>
          <a:ext cx="1857036" cy="1114221"/>
        </a:xfrm>
        <a:prstGeom prst="rect">
          <a:avLst/>
        </a:prstGeom>
        <a:solidFill>
          <a:schemeClr val="accent3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Visite de conformité </a:t>
          </a:r>
        </a:p>
      </dsp:txBody>
      <dsp:txXfrm>
        <a:off x="1733" y="3843974"/>
        <a:ext cx="1857036" cy="1114221"/>
      </dsp:txXfrm>
    </dsp:sp>
    <dsp:sp modelId="{BEBCD94A-5053-435C-B8E7-9661C12FA16B}">
      <dsp:nvSpPr>
        <dsp:cNvPr id="0" name=""/>
        <dsp:cNvSpPr/>
      </dsp:nvSpPr>
      <dsp:spPr>
        <a:xfrm>
          <a:off x="4141124" y="4355365"/>
          <a:ext cx="3965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518" y="4572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/>
        </a:p>
      </dsp:txBody>
      <dsp:txXfrm>
        <a:off x="4328706" y="4398949"/>
        <a:ext cx="21355" cy="4271"/>
      </dsp:txXfrm>
    </dsp:sp>
    <dsp:sp modelId="{76AC799E-8CA1-4449-AF18-1ADAFA2A2DA8}">
      <dsp:nvSpPr>
        <dsp:cNvPr id="0" name=""/>
        <dsp:cNvSpPr/>
      </dsp:nvSpPr>
      <dsp:spPr>
        <a:xfrm>
          <a:off x="2285888" y="3843974"/>
          <a:ext cx="1857036" cy="1114221"/>
        </a:xfrm>
        <a:prstGeom prst="rect">
          <a:avLst/>
        </a:prstGeom>
        <a:solidFill>
          <a:schemeClr val="accent6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Factures Originales Acquittée</a:t>
          </a:r>
        </a:p>
      </dsp:txBody>
      <dsp:txXfrm>
        <a:off x="2285888" y="3843974"/>
        <a:ext cx="1857036" cy="1114221"/>
      </dsp:txXfrm>
    </dsp:sp>
    <dsp:sp modelId="{88759303-6AA9-484E-883F-289D613E3670}">
      <dsp:nvSpPr>
        <dsp:cNvPr id="0" name=""/>
        <dsp:cNvSpPr/>
      </dsp:nvSpPr>
      <dsp:spPr>
        <a:xfrm>
          <a:off x="6425279" y="4355365"/>
          <a:ext cx="3965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518" y="4572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/>
        </a:p>
      </dsp:txBody>
      <dsp:txXfrm>
        <a:off x="6612860" y="4398949"/>
        <a:ext cx="21355" cy="4271"/>
      </dsp:txXfrm>
    </dsp:sp>
    <dsp:sp modelId="{40230575-CB55-4EEB-AD0C-D525CE1EDD59}">
      <dsp:nvSpPr>
        <dsp:cNvPr id="0" name=""/>
        <dsp:cNvSpPr/>
      </dsp:nvSpPr>
      <dsp:spPr>
        <a:xfrm>
          <a:off x="4570043" y="3843974"/>
          <a:ext cx="1857036" cy="111422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Avis de conformité</a:t>
          </a:r>
        </a:p>
      </dsp:txBody>
      <dsp:txXfrm>
        <a:off x="4570043" y="3843974"/>
        <a:ext cx="1857036" cy="1114221"/>
      </dsp:txXfrm>
    </dsp:sp>
    <dsp:sp modelId="{26CA3E96-5516-4D67-9176-083CC1FE9972}">
      <dsp:nvSpPr>
        <dsp:cNvPr id="0" name=""/>
        <dsp:cNvSpPr/>
      </dsp:nvSpPr>
      <dsp:spPr>
        <a:xfrm>
          <a:off x="6854197" y="3843974"/>
          <a:ext cx="1857036" cy="1114221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Paiement des subventions</a:t>
          </a:r>
        </a:p>
      </dsp:txBody>
      <dsp:txXfrm>
        <a:off x="6854197" y="3843974"/>
        <a:ext cx="1857036" cy="1114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C276D-81E6-4E29-91B3-845A86CAC43A}" type="datetimeFigureOut">
              <a:rPr lang="fr-FR" smtClean="0"/>
              <a:pPr/>
              <a:t>05/02/2024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B1AB8-7526-4E4E-A029-4D3351A1379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524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DB4E2-032F-452E-BD88-D1BADE10FCEC}" type="datetimeFigureOut">
              <a:rPr lang="fr-FR" smtClean="0"/>
              <a:pPr/>
              <a:t>05/02/2024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D62F8-0A50-4B98-AF8B-5128380BDB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214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D62F8-0A50-4B98-AF8B-5128380BDB9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76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baseline="0" dirty="0"/>
              <a:t>L’APA est à la base une allocation pour aide humaine perçue tous les mois mais possibilité aide ponctuelle pour AL et AT</a:t>
            </a:r>
          </a:p>
          <a:p>
            <a:pPr marL="0" indent="0">
              <a:buFontTx/>
              <a:buNone/>
            </a:pPr>
            <a:r>
              <a:rPr lang="fr-FR" baseline="0" dirty="0"/>
              <a:t>AT : montant restant dans l’enveloppe financière après attribution des aides humaines peut être alloué à l’AT</a:t>
            </a:r>
          </a:p>
          <a:p>
            <a:pPr marL="0" indent="0">
              <a:buFontTx/>
              <a:buNone/>
            </a:pPr>
            <a:r>
              <a:rPr lang="fr-FR" baseline="0" dirty="0"/>
              <a:t>AL : montant restant dans l’enveloppe financière après attribution des aides humaines X 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D62F8-0A50-4B98-AF8B-5128380BDB99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7573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D62F8-0A50-4B98-AF8B-5128380BDB99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3375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D62F8-0A50-4B98-AF8B-5128380BDB99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199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D62F8-0A50-4B98-AF8B-5128380BDB99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9934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baseline="0" dirty="0"/>
              <a:t>CEP = porte d’entrée pour toute demande financement AL </a:t>
            </a:r>
          </a:p>
          <a:p>
            <a:pPr marL="0" indent="0">
              <a:buFontTx/>
              <a:buNone/>
            </a:pPr>
            <a:r>
              <a:rPr lang="fr-FR" baseline="0" dirty="0"/>
              <a:t>Regroupe la demande et fait le pont entre le bénéficiaire et les financeurs. // Accompagnant dans la démarche de subvention</a:t>
            </a:r>
          </a:p>
          <a:p>
            <a:pPr marL="0" indent="0">
              <a:buFontTx/>
              <a:buNone/>
            </a:pPr>
            <a:endParaRPr lang="fr-FR" baseline="0" dirty="0"/>
          </a:p>
          <a:p>
            <a:pPr marL="0" indent="0">
              <a:buFontTx/>
              <a:buNone/>
            </a:pPr>
            <a:r>
              <a:rPr lang="fr-FR" baseline="0" dirty="0"/>
              <a:t>!! L’éligibilité à pour but de déterminer les aides financières auxquelles la personne peut prétendre !!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D62F8-0A50-4B98-AF8B-5128380BDB99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1043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baseline="0" dirty="0"/>
              <a:t>ANAH et CARSAT regroupés depuis le 01/01/24 pour « Ma Prime </a:t>
            </a:r>
            <a:r>
              <a:rPr lang="fr-FR" baseline="0" dirty="0" err="1"/>
              <a:t>Adapt</a:t>
            </a:r>
            <a:r>
              <a:rPr lang="fr-FR" baseline="0" dirty="0"/>
              <a:t>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D62F8-0A50-4B98-AF8B-5128380BDB99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1134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D62F8-0A50-4B98-AF8B-5128380BDB99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5051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D62F8-0A50-4B98-AF8B-5128380BDB99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5079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D62F8-0A50-4B98-AF8B-5128380BDB99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4190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D62F8-0A50-4B98-AF8B-5128380BDB99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7669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tx1"/>
                </a:solidFill>
              </a:rPr>
              <a:t>Association créée en </a:t>
            </a:r>
            <a:r>
              <a:rPr lang="fr-FR" sz="1400" dirty="0">
                <a:solidFill>
                  <a:schemeClr val="tx1"/>
                </a:solidFill>
              </a:rPr>
              <a:t>1987 ,</a:t>
            </a:r>
            <a:r>
              <a:rPr lang="fr-FR" sz="1400" baseline="0" dirty="0">
                <a:solidFill>
                  <a:schemeClr val="tx1"/>
                </a:solidFill>
              </a:rPr>
              <a:t> </a:t>
            </a:r>
            <a:r>
              <a:rPr lang="fr-FR" sz="1200" b="1" dirty="0">
                <a:solidFill>
                  <a:schemeClr val="tx1"/>
                </a:solidFill>
              </a:rPr>
              <a:t>loi 1901, </a:t>
            </a:r>
            <a:r>
              <a:rPr lang="fr-FR" sz="1200" dirty="0">
                <a:solidFill>
                  <a:schemeClr val="tx1"/>
                </a:solidFill>
              </a:rPr>
              <a:t>reconnu d’utilité publique,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tx1"/>
                </a:solidFill>
              </a:rPr>
              <a:t>Public visé : </a:t>
            </a:r>
            <a:r>
              <a:rPr lang="fr-FR" sz="1200" dirty="0">
                <a:solidFill>
                  <a:schemeClr val="tx1"/>
                </a:solidFill>
              </a:rPr>
              <a:t>toute la population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tx1"/>
                </a:solidFill>
              </a:rPr>
              <a:t>1000m² espaces thématiques autour des besoins de compensation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tx1"/>
                </a:solidFill>
              </a:rPr>
              <a:t>Professionnels</a:t>
            </a:r>
            <a:r>
              <a:rPr lang="fr-FR" sz="1200" baseline="0" dirty="0">
                <a:solidFill>
                  <a:schemeClr val="tx1"/>
                </a:solidFill>
              </a:rPr>
              <a:t> : ergo, ergonome, technicien en bâtiment…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D62F8-0A50-4B98-AF8B-5128380BDB9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769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D62F8-0A50-4B98-AF8B-5128380BDB99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230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D62F8-0A50-4B98-AF8B-5128380BDB99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5790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D62F8-0A50-4B98-AF8B-5128380BDB9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225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D62F8-0A50-4B98-AF8B-5128380BDB9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094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D62F8-0A50-4B98-AF8B-5128380BDB9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24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(diapo dynamique)</a:t>
            </a:r>
          </a:p>
          <a:p>
            <a:r>
              <a:rPr lang="fr-FR" baseline="0" dirty="0"/>
              <a:t>Votre autonomie est au centre de différentes interactions, qui vont pouvoir favoriser ou non le </a:t>
            </a:r>
            <a:r>
              <a:rPr lang="fr-FR" b="1" baseline="0" dirty="0"/>
              <a:t>maintien de cette autonomie</a:t>
            </a:r>
            <a:r>
              <a:rPr lang="fr-FR" baseline="0" dirty="0"/>
              <a:t>,</a:t>
            </a:r>
          </a:p>
          <a:p>
            <a:r>
              <a:rPr lang="fr-FR" b="1" dirty="0"/>
              <a:t>1.   La relation</a:t>
            </a:r>
            <a:r>
              <a:rPr lang="fr-FR" b="1" baseline="0" dirty="0"/>
              <a:t> avec les proches</a:t>
            </a:r>
            <a:r>
              <a:rPr lang="fr-FR" baseline="0" dirty="0"/>
              <a:t>, l’entourage familiale, les voisins..</a:t>
            </a:r>
          </a:p>
          <a:p>
            <a:r>
              <a:rPr lang="fr-FR" b="1" dirty="0"/>
              <a:t>2.   L’environnement matériel</a:t>
            </a:r>
            <a:r>
              <a:rPr lang="fr-FR" b="1" baseline="0" dirty="0"/>
              <a:t> </a:t>
            </a:r>
            <a:r>
              <a:rPr lang="fr-FR" baseline="0" dirty="0"/>
              <a:t>: le logement,…</a:t>
            </a:r>
          </a:p>
          <a:p>
            <a:pPr marL="0" indent="0">
              <a:buFontTx/>
              <a:buNone/>
            </a:pPr>
            <a:r>
              <a:rPr lang="fr-FR" b="1" dirty="0"/>
              <a:t>3.   La relation avec le médecin</a:t>
            </a:r>
          </a:p>
          <a:p>
            <a:pPr marL="0" indent="0">
              <a:buFontTx/>
              <a:buNone/>
            </a:pPr>
            <a:r>
              <a:rPr lang="fr-FR" b="1" dirty="0"/>
              <a:t>4.   </a:t>
            </a:r>
            <a:r>
              <a:rPr lang="fr-FR" dirty="0"/>
              <a:t>La présence ou non d</a:t>
            </a:r>
            <a:r>
              <a:rPr lang="fr-FR" b="1" dirty="0"/>
              <a:t>’aides à domicile</a:t>
            </a:r>
          </a:p>
          <a:p>
            <a:pPr marL="0" indent="0">
              <a:buFontTx/>
              <a:buNone/>
            </a:pPr>
            <a:r>
              <a:rPr lang="fr-FR" b="1" dirty="0"/>
              <a:t>5.   </a:t>
            </a:r>
            <a:r>
              <a:rPr lang="fr-FR" dirty="0"/>
              <a:t>L’intervention de </a:t>
            </a:r>
            <a:r>
              <a:rPr lang="fr-FR" b="1" dirty="0"/>
              <a:t>paramédicaux,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6. </a:t>
            </a:r>
            <a:r>
              <a:rPr lang="fr-FR" b="1" dirty="0"/>
              <a:t>La communication </a:t>
            </a:r>
            <a:r>
              <a:rPr lang="fr-FR" dirty="0"/>
              <a:t>entre tous les intervenants (acteurs)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D62F8-0A50-4B98-AF8B-5128380BDB9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846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D62F8-0A50-4B98-AF8B-5128380BDB99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224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D62F8-0A50-4B98-AF8B-5128380BDB99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8390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D62F8-0A50-4B98-AF8B-5128380BDB99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537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F54D-CB25-4A2B-ACEF-61C21FDF39DB}" type="datetime1">
              <a:rPr lang="fr-FR" smtClean="0"/>
              <a:t>05/02/2024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8C25-2170-4475-AF5A-7B727612C65C}" type="datetime1">
              <a:rPr lang="fr-FR" smtClean="0"/>
              <a:t>05/02/2024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1A48-0B95-4E3B-A283-8383A80E6B7F}" type="datetime1">
              <a:rPr lang="fr-FR" smtClean="0"/>
              <a:t>05/02/2024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2C05-80C6-4314-B9C1-D443AB817290}" type="datetime1">
              <a:rPr lang="fr-FR" smtClean="0"/>
              <a:t>05/02/2024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1CDE-408A-4395-B2C1-80F714C8CB2D}" type="datetime1">
              <a:rPr lang="fr-FR" smtClean="0"/>
              <a:t>05/02/2024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6A1C-362D-457E-AD41-DD73C691839E}" type="datetime1">
              <a:rPr lang="fr-FR" smtClean="0"/>
              <a:t>05/02/2024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A8D4-F7BF-49E5-A68E-D32C852E3C88}" type="datetime1">
              <a:rPr lang="fr-FR" smtClean="0"/>
              <a:t>05/02/2024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74EC-6ED9-47DC-8EA5-2DCE57EC8101}" type="datetime1">
              <a:rPr lang="fr-FR" smtClean="0"/>
              <a:t>05/02/2024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012A-2409-4905-AB13-0090533E2A42}" type="datetime1">
              <a:rPr lang="fr-FR" smtClean="0"/>
              <a:t>05/02/2024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358E-202A-403E-8C73-4B1C6FBECFA3}" type="datetime1">
              <a:rPr lang="fr-FR" smtClean="0"/>
              <a:t>05/02/2024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6C73-B054-4D12-9BA8-B701D38D782D}" type="datetime1">
              <a:rPr lang="fr-FR" smtClean="0"/>
              <a:t>05/02/2024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AFB784D-4C14-47D2-A3B8-5564B92A8091}" type="datetime1">
              <a:rPr lang="fr-FR" smtClean="0"/>
              <a:t>05/02/2024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47710B8-FF9B-4D01-959B-E2C31B2B89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1426660"/>
            <a:ext cx="4752528" cy="369332"/>
          </a:xfrm>
        </p:spPr>
        <p:txBody>
          <a:bodyPr/>
          <a:lstStyle/>
          <a:p>
            <a:br>
              <a:rPr lang="fr-FR" dirty="0"/>
            </a:br>
            <a:r>
              <a:rPr lang="fr-FR" sz="3200" dirty="0"/>
              <a:t>Le CEP-CICAT</a:t>
            </a:r>
            <a:br>
              <a:rPr lang="fr-FR" sz="3200" dirty="0"/>
            </a:br>
            <a:endParaRPr lang="fr-FR" dirty="0"/>
          </a:p>
        </p:txBody>
      </p:sp>
      <p:pic>
        <p:nvPicPr>
          <p:cNvPr id="5" name="Picture 2" descr="Y:\My Pictures\logo-ce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1288566" cy="10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3" descr="souligneme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83925"/>
            <a:ext cx="69119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\\SERVEURSBS\RedirectedFolders\n.mahler\My Documents\CEP\diaporamas\photos cep\local-cep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-175" t="16843" r="48302" b="11971"/>
          <a:stretch>
            <a:fillRect/>
          </a:stretch>
        </p:blipFill>
        <p:spPr bwMode="auto">
          <a:xfrm>
            <a:off x="251520" y="2237085"/>
            <a:ext cx="2888259" cy="2632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\\SERVEURSBS\RedirectedFolders\n.mahler\My Documents\CEP\diaporamas\photos cep\logo-vitro.jpg"/>
          <p:cNvPicPr>
            <a:picLocks noChangeAspect="1" noChangeArrowheads="1"/>
          </p:cNvPicPr>
          <p:nvPr/>
        </p:nvPicPr>
        <p:blipFill>
          <a:blip r:embed="rId6" cstate="print"/>
          <a:srcRect l="22356" t="8228" r="13918"/>
          <a:stretch>
            <a:fillRect/>
          </a:stretch>
        </p:blipFill>
        <p:spPr bwMode="auto">
          <a:xfrm>
            <a:off x="3275856" y="2957165"/>
            <a:ext cx="2436813" cy="2632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\\SERVEURSBS\RedirectedFolders\n.mahler\My Documents\CEP\diaporamas\photos cep\cep-back.jpg"/>
          <p:cNvPicPr>
            <a:picLocks noChangeAspect="1" noChangeArrowheads="1"/>
          </p:cNvPicPr>
          <p:nvPr/>
        </p:nvPicPr>
        <p:blipFill>
          <a:blip r:embed="rId7" cstate="print"/>
          <a:srcRect l="7941" t="12901" r="18962" b="8453"/>
          <a:stretch>
            <a:fillRect/>
          </a:stretch>
        </p:blipFill>
        <p:spPr bwMode="auto">
          <a:xfrm>
            <a:off x="5866282" y="2381101"/>
            <a:ext cx="3082681" cy="2632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399691" y="6331535"/>
            <a:ext cx="42721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ECKBOLSHEIM, Le Vendredi 05 février 2024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54263-347A-4167-9B6C-B52F1D86EB6D}"/>
              </a:ext>
            </a:extLst>
          </p:cNvPr>
          <p:cNvSpPr/>
          <p:nvPr/>
        </p:nvSpPr>
        <p:spPr>
          <a:xfrm>
            <a:off x="2115651" y="139606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Conseil Evaluation Exposition Prévention </a:t>
            </a:r>
          </a:p>
          <a:p>
            <a:pPr algn="ctr"/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–</a:t>
            </a:r>
          </a:p>
          <a:p>
            <a:pPr algn="ctr"/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Centre d’informations et de Conseils en Aides Techniques</a:t>
            </a:r>
          </a:p>
        </p:txBody>
      </p:sp>
    </p:spTree>
    <p:extLst>
      <p:ext uri="{BB962C8B-B14F-4D97-AF65-F5344CB8AC3E}">
        <p14:creationId xmlns:p14="http://schemas.microsoft.com/office/powerpoint/2010/main" val="833093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7" y="672120"/>
            <a:ext cx="7776864" cy="544411"/>
          </a:xfrm>
        </p:spPr>
        <p:txBody>
          <a:bodyPr/>
          <a:lstStyle/>
          <a:p>
            <a:br>
              <a:rPr lang="fr-FR" dirty="0">
                <a:effectLst/>
              </a:rPr>
            </a:br>
            <a:r>
              <a:rPr lang="fr-FR" sz="3200" b="1" dirty="0">
                <a:effectLst/>
              </a:rPr>
              <a:t>L’APA</a:t>
            </a:r>
            <a:endParaRPr lang="fr-FR" b="1" dirty="0">
              <a:effectLst/>
            </a:endParaRPr>
          </a:p>
        </p:txBody>
      </p:sp>
      <p:pic>
        <p:nvPicPr>
          <p:cNvPr id="5" name="Picture 2" descr="Y:\My Pictures\logo-ce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88566" cy="10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3" descr="souligneme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2" y="1275289"/>
            <a:ext cx="69119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FA12CBA7-EEA1-4FDA-9128-BDB7B2D5AFAE}"/>
              </a:ext>
            </a:extLst>
          </p:cNvPr>
          <p:cNvSpPr txBox="1">
            <a:spLocks/>
          </p:cNvSpPr>
          <p:nvPr/>
        </p:nvSpPr>
        <p:spPr>
          <a:xfrm>
            <a:off x="2350095" y="1971286"/>
            <a:ext cx="6336704" cy="4829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2"/>
                </a:solidFill>
              </a:rPr>
              <a:t>Pour les personnes dépendantes (GIR 1 à 4) de plus de 60ans 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BFD4D79-AEFB-4D18-A7CB-67B72201344D}"/>
              </a:ext>
            </a:extLst>
          </p:cNvPr>
          <p:cNvSpPr txBox="1">
            <a:spLocks/>
          </p:cNvSpPr>
          <p:nvPr/>
        </p:nvSpPr>
        <p:spPr>
          <a:xfrm>
            <a:off x="457199" y="1537680"/>
            <a:ext cx="8229600" cy="482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z="2400" b="1" dirty="0"/>
              <a:t>Allocation Personnalisée d’Autonomie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49C8ACF-9F32-46EB-A0A5-A6BC4EAEFA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8331"/>
            <a:ext cx="2209800" cy="838200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2FB29FFF-24BE-4269-B209-67099C4DF2FD}"/>
              </a:ext>
            </a:extLst>
          </p:cNvPr>
          <p:cNvSpPr/>
          <p:nvPr/>
        </p:nvSpPr>
        <p:spPr>
          <a:xfrm>
            <a:off x="791582" y="2609467"/>
            <a:ext cx="2807519" cy="1304557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+mj-lt"/>
              </a:rPr>
              <a:t>Je suis déjà bénéficiaire de l’APA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58D7A31-C689-45BA-AD16-014EE3052782}"/>
              </a:ext>
            </a:extLst>
          </p:cNvPr>
          <p:cNvSpPr/>
          <p:nvPr/>
        </p:nvSpPr>
        <p:spPr>
          <a:xfrm>
            <a:off x="5389090" y="2609466"/>
            <a:ext cx="2807519" cy="1304557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+mj-lt"/>
              </a:rPr>
              <a:t>Je ne suis pas encore bénéficiaire de l’APA</a:t>
            </a:r>
          </a:p>
        </p:txBody>
      </p:sp>
      <p:sp>
        <p:nvSpPr>
          <p:cNvPr id="21" name="Espace réservé du contenu 1">
            <a:extLst>
              <a:ext uri="{FF2B5EF4-FFF2-40B4-BE49-F238E27FC236}">
                <a16:creationId xmlns:a16="http://schemas.microsoft.com/office/drawing/2014/main" id="{2FDCE638-BA97-460D-ACD3-51FA2E922980}"/>
              </a:ext>
            </a:extLst>
          </p:cNvPr>
          <p:cNvSpPr txBox="1">
            <a:spLocks/>
          </p:cNvSpPr>
          <p:nvPr/>
        </p:nvSpPr>
        <p:spPr>
          <a:xfrm>
            <a:off x="539157" y="4146040"/>
            <a:ext cx="3312368" cy="234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2"/>
                </a:solidFill>
              </a:rPr>
              <a:t>Prendre contact avec le travailleur social en charge de mon dossier à l’APA </a:t>
            </a:r>
          </a:p>
          <a:p>
            <a:pPr marL="0" indent="0">
              <a:buClr>
                <a:schemeClr val="accent6"/>
              </a:buClr>
              <a:buNone/>
            </a:pPr>
            <a:endParaRPr lang="fr-FR" sz="1800" dirty="0">
              <a:solidFill>
                <a:schemeClr val="tx2"/>
              </a:solidFill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2"/>
                </a:solidFill>
              </a:rPr>
              <a:t>Faire une demande de révision « technique » pour acquérir du matériel </a:t>
            </a:r>
          </a:p>
        </p:txBody>
      </p:sp>
      <p:sp>
        <p:nvSpPr>
          <p:cNvPr id="22" name="Espace réservé du contenu 1">
            <a:extLst>
              <a:ext uri="{FF2B5EF4-FFF2-40B4-BE49-F238E27FC236}">
                <a16:creationId xmlns:a16="http://schemas.microsoft.com/office/drawing/2014/main" id="{8A0B370A-7504-4108-B5BF-D4D1EE2980A9}"/>
              </a:ext>
            </a:extLst>
          </p:cNvPr>
          <p:cNvSpPr txBox="1">
            <a:spLocks/>
          </p:cNvSpPr>
          <p:nvPr/>
        </p:nvSpPr>
        <p:spPr>
          <a:xfrm>
            <a:off x="5136665" y="4146039"/>
            <a:ext cx="3312368" cy="234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2"/>
                </a:solidFill>
              </a:rPr>
              <a:t>Faire une demande APA par le biais du formulaire de demande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fr-FR" sz="1800" dirty="0">
              <a:solidFill>
                <a:schemeClr val="tx2"/>
              </a:solidFill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2"/>
                </a:solidFill>
              </a:rPr>
              <a:t>Evaluation par une travailleuse sociale pour vérifier le GIR</a:t>
            </a:r>
          </a:p>
          <a:p>
            <a:pPr marL="0" indent="0">
              <a:buClr>
                <a:schemeClr val="accent6"/>
              </a:buClr>
              <a:buNone/>
            </a:pPr>
            <a:endParaRPr lang="fr-FR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55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7" y="662472"/>
            <a:ext cx="7776864" cy="544411"/>
          </a:xfrm>
        </p:spPr>
        <p:txBody>
          <a:bodyPr/>
          <a:lstStyle/>
          <a:p>
            <a:br>
              <a:rPr lang="fr-FR" dirty="0">
                <a:effectLst/>
              </a:rPr>
            </a:br>
            <a:r>
              <a:rPr lang="fr-FR" sz="3200" b="1" dirty="0">
                <a:effectLst/>
              </a:rPr>
              <a:t>FDCH</a:t>
            </a:r>
            <a:endParaRPr lang="fr-FR" b="1" dirty="0">
              <a:effectLst/>
            </a:endParaRPr>
          </a:p>
        </p:txBody>
      </p:sp>
      <p:pic>
        <p:nvPicPr>
          <p:cNvPr id="5" name="Picture 2" descr="Y:\My Pictures\logo-ce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88566" cy="10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3" descr="souligneme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2" y="1275289"/>
            <a:ext cx="69119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BFD4D79-AEFB-4D18-A7CB-67B72201344D}"/>
              </a:ext>
            </a:extLst>
          </p:cNvPr>
          <p:cNvSpPr txBox="1">
            <a:spLocks/>
          </p:cNvSpPr>
          <p:nvPr/>
        </p:nvSpPr>
        <p:spPr>
          <a:xfrm>
            <a:off x="457199" y="1537572"/>
            <a:ext cx="8229600" cy="482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z="2400" b="1" dirty="0"/>
              <a:t>Fond Départemental de Compensation du Handicap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FB29FFF-24BE-4269-B209-67099C4DF2FD}"/>
              </a:ext>
            </a:extLst>
          </p:cNvPr>
          <p:cNvSpPr/>
          <p:nvPr/>
        </p:nvSpPr>
        <p:spPr>
          <a:xfrm>
            <a:off x="791582" y="2196451"/>
            <a:ext cx="2807519" cy="1304557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+mj-lt"/>
              </a:rPr>
              <a:t>En complément de l’APA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58D7A31-C689-45BA-AD16-014EE3052782}"/>
              </a:ext>
            </a:extLst>
          </p:cNvPr>
          <p:cNvSpPr/>
          <p:nvPr/>
        </p:nvSpPr>
        <p:spPr>
          <a:xfrm>
            <a:off x="5389090" y="2200940"/>
            <a:ext cx="2807519" cy="1304557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+mj-lt"/>
              </a:rPr>
              <a:t>En direct</a:t>
            </a:r>
          </a:p>
        </p:txBody>
      </p:sp>
      <p:sp>
        <p:nvSpPr>
          <p:cNvPr id="21" name="Espace réservé du contenu 1">
            <a:extLst>
              <a:ext uri="{FF2B5EF4-FFF2-40B4-BE49-F238E27FC236}">
                <a16:creationId xmlns:a16="http://schemas.microsoft.com/office/drawing/2014/main" id="{2FDCE638-BA97-460D-ACD3-51FA2E922980}"/>
              </a:ext>
            </a:extLst>
          </p:cNvPr>
          <p:cNvSpPr txBox="1">
            <a:spLocks/>
          </p:cNvSpPr>
          <p:nvPr/>
        </p:nvSpPr>
        <p:spPr>
          <a:xfrm>
            <a:off x="539157" y="3645024"/>
            <a:ext cx="3312368" cy="3044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fr-FR" sz="1900" dirty="0">
                <a:solidFill>
                  <a:schemeClr val="tx2"/>
                </a:solidFill>
              </a:rPr>
              <a:t>Pour les bénéficiaires de l’APA</a:t>
            </a:r>
          </a:p>
          <a:p>
            <a:pPr marL="0" indent="0">
              <a:buClr>
                <a:schemeClr val="accent6"/>
              </a:buClr>
              <a:buNone/>
            </a:pPr>
            <a:endParaRPr lang="fr-FR" sz="1900" dirty="0">
              <a:solidFill>
                <a:schemeClr val="tx2"/>
              </a:solidFill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fr-FR" sz="1900" dirty="0">
                <a:solidFill>
                  <a:schemeClr val="tx2"/>
                </a:solidFill>
              </a:rPr>
              <a:t>Sollicité automatiquement après le calcul de la subvention APA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fr-FR" sz="1900" dirty="0">
              <a:solidFill>
                <a:schemeClr val="tx2"/>
              </a:solidFill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fr-FR" sz="1900" dirty="0">
                <a:solidFill>
                  <a:schemeClr val="tx2"/>
                </a:solidFill>
              </a:rPr>
              <a:t>Service de recherche de financement auprès de partenaires (caisse de retraites, mutuelles, …)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fr-FR" sz="1800" dirty="0">
              <a:solidFill>
                <a:schemeClr val="tx2"/>
              </a:solidFill>
            </a:endParaRPr>
          </a:p>
        </p:txBody>
      </p:sp>
      <p:sp>
        <p:nvSpPr>
          <p:cNvPr id="22" name="Espace réservé du contenu 1">
            <a:extLst>
              <a:ext uri="{FF2B5EF4-FFF2-40B4-BE49-F238E27FC236}">
                <a16:creationId xmlns:a16="http://schemas.microsoft.com/office/drawing/2014/main" id="{8A0B370A-7504-4108-B5BF-D4D1EE2980A9}"/>
              </a:ext>
            </a:extLst>
          </p:cNvPr>
          <p:cNvSpPr txBox="1">
            <a:spLocks/>
          </p:cNvSpPr>
          <p:nvPr/>
        </p:nvSpPr>
        <p:spPr>
          <a:xfrm>
            <a:off x="5136665" y="3831973"/>
            <a:ext cx="3312368" cy="23485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2"/>
                </a:solidFill>
              </a:rPr>
              <a:t>Pour les personnes autonomes (GIR 5 et 6), donc non bénéficiaires de l’APA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fr-FR" sz="1800" dirty="0">
              <a:solidFill>
                <a:schemeClr val="tx2"/>
              </a:solidFill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2"/>
                </a:solidFill>
              </a:rPr>
              <a:t>Faire une demande auprès du FDCH par le biais du formulaire de demande</a:t>
            </a:r>
          </a:p>
          <a:p>
            <a:pPr marL="0" indent="0">
              <a:buClr>
                <a:schemeClr val="accent6"/>
              </a:buClr>
              <a:buNone/>
            </a:pPr>
            <a:endParaRPr lang="fr-FR" sz="1800" dirty="0">
              <a:solidFill>
                <a:schemeClr val="tx2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B741863-FA1A-4611-8E6C-94905D85B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090" y="201567"/>
            <a:ext cx="20002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12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879812" y="311716"/>
            <a:ext cx="3564396" cy="751233"/>
          </a:xfrm>
        </p:spPr>
        <p:txBody>
          <a:bodyPr/>
          <a:lstStyle/>
          <a:p>
            <a:r>
              <a:rPr lang="fr-FR" sz="4000" b="1" dirty="0"/>
              <a:t>La procédure</a:t>
            </a:r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215515" y="764704"/>
          <a:ext cx="8712968" cy="5719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3419872" y="6160575"/>
            <a:ext cx="216024" cy="1846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491880" y="6101186"/>
            <a:ext cx="936104" cy="2801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800" dirty="0">
                <a:effectLst/>
              </a:rPr>
              <a:t>CEP</a:t>
            </a:r>
            <a:endParaRPr lang="fr-FR" sz="1600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20272" y="6116166"/>
            <a:ext cx="216024" cy="1846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187624" y="6161475"/>
            <a:ext cx="216024" cy="1846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148064" y="6144108"/>
            <a:ext cx="216024" cy="1846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7164288" y="6092699"/>
            <a:ext cx="936104" cy="2801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800" dirty="0">
                <a:effectLst/>
              </a:rPr>
              <a:t>RDV</a:t>
            </a:r>
            <a:endParaRPr lang="fr-FR" sz="1600" dirty="0">
              <a:effectLst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475656" y="6116880"/>
            <a:ext cx="1224136" cy="248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800" dirty="0">
                <a:effectLst/>
              </a:rPr>
              <a:t>Personne</a:t>
            </a:r>
            <a:endParaRPr lang="fr-FR" sz="1600" dirty="0">
              <a:effectLst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5220072" y="6092700"/>
            <a:ext cx="1501330" cy="28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800" dirty="0">
                <a:effectLst/>
              </a:rPr>
              <a:t>Financeurs</a:t>
            </a:r>
            <a:endParaRPr lang="fr-FR" sz="1600" dirty="0">
              <a:effectLst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19" name="Picture 2" descr="Y:\My Pictures\logo-ce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2" y="0"/>
            <a:ext cx="1288566" cy="10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3" descr="soulignement.png">
            <a:extLst>
              <a:ext uri="{FF2B5EF4-FFF2-40B4-BE49-F238E27FC236}">
                <a16:creationId xmlns:a16="http://schemas.microsoft.com/office/drawing/2014/main" id="{2727AF98-0F26-48A5-94CD-009B9645ECF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2" y="1067344"/>
            <a:ext cx="69119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AE1BC621-77B2-4E6C-AC50-001C9D37F204}"/>
              </a:ext>
            </a:extLst>
          </p:cNvPr>
          <p:cNvSpPr txBox="1">
            <a:spLocks/>
          </p:cNvSpPr>
          <p:nvPr/>
        </p:nvSpPr>
        <p:spPr>
          <a:xfrm>
            <a:off x="6034430" y="660854"/>
            <a:ext cx="2970728" cy="338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z="2000" dirty="0"/>
              <a:t>(hors sécurité sociale)</a:t>
            </a:r>
          </a:p>
        </p:txBody>
      </p:sp>
    </p:spTree>
    <p:extLst>
      <p:ext uri="{BB962C8B-B14F-4D97-AF65-F5344CB8AC3E}">
        <p14:creationId xmlns:p14="http://schemas.microsoft.com/office/powerpoint/2010/main" val="2528549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2203" y="2276872"/>
            <a:ext cx="6779591" cy="947369"/>
          </a:xfrm>
        </p:spPr>
        <p:txBody>
          <a:bodyPr/>
          <a:lstStyle/>
          <a:p>
            <a:br>
              <a:rPr lang="fr-FR" dirty="0"/>
            </a:br>
            <a:r>
              <a:rPr lang="fr-FR" sz="3200" b="1" dirty="0"/>
              <a:t>Pour les adaptations du logement</a:t>
            </a:r>
            <a:endParaRPr lang="fr-FR" b="1" dirty="0"/>
          </a:p>
        </p:txBody>
      </p:sp>
      <p:pic>
        <p:nvPicPr>
          <p:cNvPr id="5" name="Picture 2" descr="Y:\My Pictures\logo-ce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88566" cy="10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3" descr="souligneme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2" y="3348037"/>
            <a:ext cx="69119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8621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7" y="678564"/>
            <a:ext cx="7776864" cy="544411"/>
          </a:xfrm>
        </p:spPr>
        <p:txBody>
          <a:bodyPr/>
          <a:lstStyle/>
          <a:p>
            <a:br>
              <a:rPr lang="fr-FR" dirty="0">
                <a:effectLst/>
              </a:rPr>
            </a:br>
            <a:r>
              <a:rPr lang="fr-FR" sz="3200" b="1" dirty="0">
                <a:effectLst/>
              </a:rPr>
              <a:t>Vers qui se tourner ?</a:t>
            </a:r>
            <a:endParaRPr lang="fr-FR" b="1" dirty="0">
              <a:effectLst/>
            </a:endParaRPr>
          </a:p>
        </p:txBody>
      </p:sp>
      <p:pic>
        <p:nvPicPr>
          <p:cNvPr id="5" name="Picture 2" descr="Y:\My Pictures\logo-ce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88566" cy="10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3" descr="souligneme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2" y="1275289"/>
            <a:ext cx="69119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3FE531C-A5B3-4BA0-82B9-4330CBBFB566}"/>
              </a:ext>
            </a:extLst>
          </p:cNvPr>
          <p:cNvSpPr/>
          <p:nvPr/>
        </p:nvSpPr>
        <p:spPr>
          <a:xfrm>
            <a:off x="539552" y="2276872"/>
            <a:ext cx="2952328" cy="2853305"/>
          </a:xfrm>
          <a:prstGeom prst="ellips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9" name="Image 18" descr="Z:\UTILISATEURS\CHARTE GRAPHIQUE\logo CEP\logo_cep_2017.jpg">
            <a:extLst>
              <a:ext uri="{FF2B5EF4-FFF2-40B4-BE49-F238E27FC236}">
                <a16:creationId xmlns:a16="http://schemas.microsoft.com/office/drawing/2014/main" id="{B08EF567-A29D-46B9-B22C-5407AC3B2D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09" y="2689191"/>
            <a:ext cx="1894496" cy="147961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Espace réservé du contenu 1">
            <a:extLst>
              <a:ext uri="{FF2B5EF4-FFF2-40B4-BE49-F238E27FC236}">
                <a16:creationId xmlns:a16="http://schemas.microsoft.com/office/drawing/2014/main" id="{A9A03950-4530-4FC4-976D-E17D83B63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091" y="2096783"/>
            <a:ext cx="4828325" cy="4009730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2"/>
                </a:solidFill>
              </a:rPr>
              <a:t>Prise de contact par téléphone</a:t>
            </a:r>
          </a:p>
          <a:p>
            <a:pPr marL="0" indent="0">
              <a:buClr>
                <a:schemeClr val="accent6"/>
              </a:buClr>
              <a:buNone/>
            </a:pPr>
            <a:r>
              <a:rPr lang="fr-FR" sz="2000" dirty="0">
                <a:solidFill>
                  <a:schemeClr val="tx2"/>
                </a:solidFill>
              </a:rPr>
              <a:t>	</a:t>
            </a:r>
            <a:r>
              <a:rPr lang="fr-FR" sz="2000" b="1" dirty="0">
                <a:solidFill>
                  <a:schemeClr val="tx2"/>
                </a:solidFill>
              </a:rPr>
              <a:t>03.88.76.16.50</a:t>
            </a:r>
          </a:p>
          <a:p>
            <a:pPr marL="0" indent="0">
              <a:buClr>
                <a:schemeClr val="accent6"/>
              </a:buClr>
              <a:buNone/>
            </a:pPr>
            <a:r>
              <a:rPr lang="fr-FR" sz="2000" b="1" dirty="0">
                <a:solidFill>
                  <a:schemeClr val="tx2"/>
                </a:solidFill>
              </a:rPr>
              <a:t>	</a:t>
            </a:r>
            <a:r>
              <a:rPr lang="fr-FR" sz="1800" dirty="0">
                <a:solidFill>
                  <a:schemeClr val="tx2"/>
                </a:solidFill>
              </a:rPr>
              <a:t>De 8h30 à 12h et de 13h30 à 16h30</a:t>
            </a:r>
            <a:endParaRPr lang="fr-FR" sz="2000" dirty="0">
              <a:solidFill>
                <a:schemeClr val="tx2"/>
              </a:solidFill>
            </a:endParaRPr>
          </a:p>
          <a:p>
            <a:pPr marL="0" indent="0">
              <a:buClr>
                <a:schemeClr val="accent6"/>
              </a:buClr>
              <a:buNone/>
            </a:pPr>
            <a:r>
              <a:rPr lang="fr-FR" sz="2000" dirty="0">
                <a:solidFill>
                  <a:schemeClr val="tx2"/>
                </a:solidFill>
              </a:rPr>
              <a:t>	</a:t>
            </a:r>
            <a:r>
              <a:rPr lang="fr-FR" sz="1800" dirty="0">
                <a:solidFill>
                  <a:schemeClr val="tx2"/>
                </a:solidFill>
              </a:rPr>
              <a:t>(Standard fermé les lundis 	matins et 	vendredis matins)</a:t>
            </a:r>
          </a:p>
          <a:p>
            <a:pPr marL="0" indent="0">
              <a:buClr>
                <a:schemeClr val="accent6"/>
              </a:buClr>
              <a:buNone/>
            </a:pPr>
            <a:endParaRPr lang="fr-FR" sz="2000" dirty="0">
              <a:solidFill>
                <a:schemeClr val="tx2"/>
              </a:solidFill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2"/>
                </a:solidFill>
              </a:rPr>
              <a:t>Obtention d’un rendez-vous téléphonique avec un agent administratif du CEP pour établir l’éligibilité 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</a:rPr>
              <a:t>Muni de votre dernier avis d’imposition de l’ensemble des occupants du logement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7258AB2-EBB8-4BF4-B7BE-59B37070FD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01" y="2172245"/>
            <a:ext cx="784511" cy="850466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B4C3D738-AED0-40B1-B85E-ECD2405E1AE4}"/>
              </a:ext>
            </a:extLst>
          </p:cNvPr>
          <p:cNvSpPr txBox="1">
            <a:spLocks/>
          </p:cNvSpPr>
          <p:nvPr/>
        </p:nvSpPr>
        <p:spPr>
          <a:xfrm>
            <a:off x="683567" y="1308547"/>
            <a:ext cx="7776864" cy="5444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br>
              <a:rPr lang="fr-FR" dirty="0">
                <a:effectLst/>
              </a:rPr>
            </a:br>
            <a:r>
              <a:rPr lang="fr-FR" sz="2400" b="1" dirty="0">
                <a:effectLst/>
              </a:rPr>
              <a:t>Pour ouvrir un dossier de subvention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947BD8B-239A-491A-8831-B543F45E31D7}"/>
              </a:ext>
            </a:extLst>
          </p:cNvPr>
          <p:cNvSpPr txBox="1"/>
          <p:nvPr/>
        </p:nvSpPr>
        <p:spPr>
          <a:xfrm>
            <a:off x="585636" y="3861048"/>
            <a:ext cx="2850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Porte d’entrée pour l’aménagement du logement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33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Y:\My Pictures\logo-ce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88566" cy="10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3FE531C-A5B3-4BA0-82B9-4330CBBFB566}"/>
              </a:ext>
            </a:extLst>
          </p:cNvPr>
          <p:cNvSpPr/>
          <p:nvPr/>
        </p:nvSpPr>
        <p:spPr>
          <a:xfrm>
            <a:off x="2628577" y="2124443"/>
            <a:ext cx="3744813" cy="3748623"/>
          </a:xfrm>
          <a:prstGeom prst="ellips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E12C1EC-1529-4DD3-B226-FA42D770AD63}"/>
              </a:ext>
            </a:extLst>
          </p:cNvPr>
          <p:cNvSpPr/>
          <p:nvPr/>
        </p:nvSpPr>
        <p:spPr>
          <a:xfrm>
            <a:off x="5220865" y="1536915"/>
            <a:ext cx="2807519" cy="1304557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99F4F2A-9718-47CA-9383-958CD73E0146}"/>
              </a:ext>
            </a:extLst>
          </p:cNvPr>
          <p:cNvSpPr/>
          <p:nvPr/>
        </p:nvSpPr>
        <p:spPr>
          <a:xfrm>
            <a:off x="4800228" y="5220787"/>
            <a:ext cx="2807519" cy="1304557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CARSAT</a:t>
            </a:r>
            <a:endParaRPr lang="fr-FR" sz="1400" dirty="0">
              <a:solidFill>
                <a:schemeClr val="tx2"/>
              </a:solidFill>
            </a:endParaRPr>
          </a:p>
        </p:txBody>
      </p:sp>
      <p:pic>
        <p:nvPicPr>
          <p:cNvPr id="16" name="Picture 4" descr="https://s1.qwant.com/thumbr/?u=http%3A%2F%2Fwww.synerciel.fr%2Ffiles%2F6013%2F0087%2F6814%2Flogo%2520anha.jpg">
            <a:extLst>
              <a:ext uri="{FF2B5EF4-FFF2-40B4-BE49-F238E27FC236}">
                <a16:creationId xmlns:a16="http://schemas.microsoft.com/office/drawing/2014/main" id="{5F4895A6-AE4A-49A8-BA78-A31BBB439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20" y="1660507"/>
            <a:ext cx="125958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01CA55E2-BC53-401F-B158-F2E5F2DA3758}"/>
              </a:ext>
            </a:extLst>
          </p:cNvPr>
          <p:cNvSpPr/>
          <p:nvPr/>
        </p:nvSpPr>
        <p:spPr>
          <a:xfrm>
            <a:off x="6084961" y="3584352"/>
            <a:ext cx="2807519" cy="1304557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Communautés de Communes</a:t>
            </a:r>
            <a:endParaRPr lang="fr-FR" sz="1400" dirty="0">
              <a:solidFill>
                <a:schemeClr val="tx2"/>
              </a:solidFill>
            </a:endParaRPr>
          </a:p>
        </p:txBody>
      </p:sp>
      <p:pic>
        <p:nvPicPr>
          <p:cNvPr id="19" name="Image 18" descr="Z:\UTILISATEURS\CHARTE GRAPHIQUE\logo CEP\logo_cep_2017.jpg">
            <a:extLst>
              <a:ext uri="{FF2B5EF4-FFF2-40B4-BE49-F238E27FC236}">
                <a16:creationId xmlns:a16="http://schemas.microsoft.com/office/drawing/2014/main" id="{B08EF567-A29D-46B9-B22C-5407AC3B2D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721" y="2767204"/>
            <a:ext cx="2578415" cy="201376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5A58DA63-10EA-4E08-A345-9A38096BDE09}"/>
              </a:ext>
            </a:extLst>
          </p:cNvPr>
          <p:cNvSpPr/>
          <p:nvPr/>
        </p:nvSpPr>
        <p:spPr>
          <a:xfrm>
            <a:off x="575494" y="1922061"/>
            <a:ext cx="2807519" cy="1304557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" name="Picture 2" descr="Fichier:Logo Collectivité européenne Alsace - 2021.svg — Wikipédia">
            <a:extLst>
              <a:ext uri="{FF2B5EF4-FFF2-40B4-BE49-F238E27FC236}">
                <a16:creationId xmlns:a16="http://schemas.microsoft.com/office/drawing/2014/main" id="{6EE0D2D6-027B-4A53-827C-BAC9C8A7B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18" y="2178176"/>
            <a:ext cx="2183668" cy="70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5772AF1F-DC7F-43F4-B345-E1E0B074F505}"/>
              </a:ext>
            </a:extLst>
          </p:cNvPr>
          <p:cNvSpPr/>
          <p:nvPr/>
        </p:nvSpPr>
        <p:spPr>
          <a:xfrm>
            <a:off x="482601" y="4038976"/>
            <a:ext cx="2807519" cy="1304557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Allocation Personnalisée d’Autonomie</a:t>
            </a:r>
          </a:p>
          <a:p>
            <a:pPr algn="ctr"/>
            <a:r>
              <a:rPr lang="fr-FR" sz="1400" dirty="0">
                <a:solidFill>
                  <a:schemeClr val="tx2"/>
                </a:solidFill>
              </a:rPr>
              <a:t>(APA) 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DEE37DFD-75EF-4B1B-8FBB-0588C4082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7" y="672120"/>
            <a:ext cx="7776864" cy="544411"/>
          </a:xfrm>
        </p:spPr>
        <p:txBody>
          <a:bodyPr/>
          <a:lstStyle/>
          <a:p>
            <a:br>
              <a:rPr lang="fr-FR" dirty="0">
                <a:effectLst/>
              </a:rPr>
            </a:br>
            <a:r>
              <a:rPr lang="fr-FR" sz="3200" b="1" dirty="0">
                <a:effectLst/>
              </a:rPr>
              <a:t>Les financeurs</a:t>
            </a:r>
            <a:endParaRPr lang="fr-FR" b="1" dirty="0">
              <a:effectLst/>
            </a:endParaRPr>
          </a:p>
        </p:txBody>
      </p:sp>
      <p:pic>
        <p:nvPicPr>
          <p:cNvPr id="24" name="Image 3" descr="soulignement.png">
            <a:extLst>
              <a:ext uri="{FF2B5EF4-FFF2-40B4-BE49-F238E27FC236}">
                <a16:creationId xmlns:a16="http://schemas.microsoft.com/office/drawing/2014/main" id="{427F7AAE-0439-48F9-885B-C63A4F284F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2" y="1178843"/>
            <a:ext cx="69119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991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7" y="672120"/>
            <a:ext cx="7776864" cy="544411"/>
          </a:xfrm>
        </p:spPr>
        <p:txBody>
          <a:bodyPr/>
          <a:lstStyle/>
          <a:p>
            <a:br>
              <a:rPr lang="fr-FR" dirty="0">
                <a:effectLst/>
              </a:rPr>
            </a:br>
            <a:r>
              <a:rPr lang="fr-FR" sz="3200" b="1" dirty="0">
                <a:effectLst/>
              </a:rPr>
              <a:t>L’APA</a:t>
            </a:r>
            <a:endParaRPr lang="fr-FR" b="1" dirty="0">
              <a:effectLst/>
            </a:endParaRPr>
          </a:p>
        </p:txBody>
      </p:sp>
      <p:pic>
        <p:nvPicPr>
          <p:cNvPr id="5" name="Picture 2" descr="Y:\My Pictures\logo-ce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88566" cy="10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3" descr="souligneme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2" y="1275289"/>
            <a:ext cx="69119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FA12CBA7-EEA1-4FDA-9128-BDB7B2D5AFAE}"/>
              </a:ext>
            </a:extLst>
          </p:cNvPr>
          <p:cNvSpPr txBox="1">
            <a:spLocks/>
          </p:cNvSpPr>
          <p:nvPr/>
        </p:nvSpPr>
        <p:spPr>
          <a:xfrm>
            <a:off x="2350095" y="1971286"/>
            <a:ext cx="6336704" cy="4829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2"/>
                </a:solidFill>
              </a:rPr>
              <a:t>Pour les personnes dépendantes (GIR 1 à 4) de plus de 60ans 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BFD4D79-AEFB-4D18-A7CB-67B72201344D}"/>
              </a:ext>
            </a:extLst>
          </p:cNvPr>
          <p:cNvSpPr txBox="1">
            <a:spLocks/>
          </p:cNvSpPr>
          <p:nvPr/>
        </p:nvSpPr>
        <p:spPr>
          <a:xfrm>
            <a:off x="457199" y="1537680"/>
            <a:ext cx="8229600" cy="482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z="2400" b="1" dirty="0"/>
              <a:t>Allocation Personnalisée d’Autonomie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49C8ACF-9F32-46EB-A0A5-A6BC4EAEFA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8331"/>
            <a:ext cx="2209800" cy="838200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2FB29FFF-24BE-4269-B209-67099C4DF2FD}"/>
              </a:ext>
            </a:extLst>
          </p:cNvPr>
          <p:cNvSpPr/>
          <p:nvPr/>
        </p:nvSpPr>
        <p:spPr>
          <a:xfrm>
            <a:off x="791582" y="2609467"/>
            <a:ext cx="2807519" cy="1304557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+mj-lt"/>
              </a:rPr>
              <a:t>Je suis déjà bénéficiaire de l’APA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58D7A31-C689-45BA-AD16-014EE3052782}"/>
              </a:ext>
            </a:extLst>
          </p:cNvPr>
          <p:cNvSpPr/>
          <p:nvPr/>
        </p:nvSpPr>
        <p:spPr>
          <a:xfrm>
            <a:off x="5389090" y="2609466"/>
            <a:ext cx="2807519" cy="1304557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+mj-lt"/>
              </a:rPr>
              <a:t>Je ne suis pas encore bénéficiaire de l’APA</a:t>
            </a:r>
          </a:p>
        </p:txBody>
      </p:sp>
      <p:sp>
        <p:nvSpPr>
          <p:cNvPr id="21" name="Espace réservé du contenu 1">
            <a:extLst>
              <a:ext uri="{FF2B5EF4-FFF2-40B4-BE49-F238E27FC236}">
                <a16:creationId xmlns:a16="http://schemas.microsoft.com/office/drawing/2014/main" id="{2FDCE638-BA97-460D-ACD3-51FA2E922980}"/>
              </a:ext>
            </a:extLst>
          </p:cNvPr>
          <p:cNvSpPr txBox="1">
            <a:spLocks/>
          </p:cNvSpPr>
          <p:nvPr/>
        </p:nvSpPr>
        <p:spPr>
          <a:xfrm>
            <a:off x="539157" y="4146040"/>
            <a:ext cx="3312368" cy="234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2"/>
                </a:solidFill>
              </a:rPr>
              <a:t>Prendre contact avec le travailleur social en charge de mon dossier à l’APA </a:t>
            </a:r>
          </a:p>
          <a:p>
            <a:pPr marL="0" indent="0">
              <a:buClr>
                <a:schemeClr val="accent6"/>
              </a:buClr>
              <a:buNone/>
            </a:pPr>
            <a:endParaRPr lang="fr-FR" sz="1800" dirty="0">
              <a:solidFill>
                <a:schemeClr val="tx2"/>
              </a:solidFill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2"/>
                </a:solidFill>
              </a:rPr>
              <a:t>Faire une demande de révision « technique » pour adapter son logement</a:t>
            </a:r>
          </a:p>
        </p:txBody>
      </p:sp>
      <p:sp>
        <p:nvSpPr>
          <p:cNvPr id="22" name="Espace réservé du contenu 1">
            <a:extLst>
              <a:ext uri="{FF2B5EF4-FFF2-40B4-BE49-F238E27FC236}">
                <a16:creationId xmlns:a16="http://schemas.microsoft.com/office/drawing/2014/main" id="{8A0B370A-7504-4108-B5BF-D4D1EE2980A9}"/>
              </a:ext>
            </a:extLst>
          </p:cNvPr>
          <p:cNvSpPr txBox="1">
            <a:spLocks/>
          </p:cNvSpPr>
          <p:nvPr/>
        </p:nvSpPr>
        <p:spPr>
          <a:xfrm>
            <a:off x="5136665" y="4146039"/>
            <a:ext cx="3312368" cy="234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2"/>
                </a:solidFill>
              </a:rPr>
              <a:t>Faire une demande APA par le biais du formulaire de demande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fr-FR" sz="1800" dirty="0">
              <a:solidFill>
                <a:schemeClr val="tx2"/>
              </a:solidFill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2"/>
                </a:solidFill>
              </a:rPr>
              <a:t>Evaluation par un travailleur social pour vérifier le GIR</a:t>
            </a:r>
          </a:p>
          <a:p>
            <a:pPr marL="0" indent="0">
              <a:buClr>
                <a:schemeClr val="accent6"/>
              </a:buClr>
              <a:buNone/>
            </a:pPr>
            <a:endParaRPr lang="fr-FR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64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7" y="672120"/>
            <a:ext cx="7776864" cy="544411"/>
          </a:xfrm>
        </p:spPr>
        <p:txBody>
          <a:bodyPr/>
          <a:lstStyle/>
          <a:p>
            <a:br>
              <a:rPr lang="fr-FR" dirty="0">
                <a:effectLst/>
              </a:rPr>
            </a:br>
            <a:r>
              <a:rPr lang="fr-FR" sz="3200" b="1" dirty="0">
                <a:effectLst/>
              </a:rPr>
              <a:t>L’ANAH</a:t>
            </a:r>
            <a:endParaRPr lang="fr-FR" b="1" dirty="0">
              <a:effectLst/>
            </a:endParaRPr>
          </a:p>
        </p:txBody>
      </p:sp>
      <p:pic>
        <p:nvPicPr>
          <p:cNvPr id="5" name="Picture 2" descr="Y:\My Pictures\logo-ce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88566" cy="10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3" descr="souligneme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2" y="1275289"/>
            <a:ext cx="69119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BFD4D79-AEFB-4D18-A7CB-67B72201344D}"/>
              </a:ext>
            </a:extLst>
          </p:cNvPr>
          <p:cNvSpPr txBox="1">
            <a:spLocks/>
          </p:cNvSpPr>
          <p:nvPr/>
        </p:nvSpPr>
        <p:spPr>
          <a:xfrm>
            <a:off x="457199" y="1535490"/>
            <a:ext cx="8229600" cy="482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z="2400" b="1" dirty="0"/>
              <a:t>Agence Nationale d’Amélioration de l’Habitat</a:t>
            </a:r>
          </a:p>
        </p:txBody>
      </p:sp>
      <p:pic>
        <p:nvPicPr>
          <p:cNvPr id="15" name="Picture 4" descr="https://s1.qwant.com/thumbr/?u=http%3A%2F%2Fwww.synerciel.fr%2Ffiles%2F6013%2F0087%2F6814%2Flogo%2520anha.jpg">
            <a:extLst>
              <a:ext uri="{FF2B5EF4-FFF2-40B4-BE49-F238E27FC236}">
                <a16:creationId xmlns:a16="http://schemas.microsoft.com/office/drawing/2014/main" id="{861AFD88-2DE8-490D-BD91-18B486E6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6296"/>
            <a:ext cx="1288566" cy="110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1617D802-5025-4D8F-914B-22211C607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18589"/>
            <a:ext cx="8229600" cy="3211650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tx2"/>
                </a:solidFill>
              </a:rPr>
              <a:t>Propriétaires occupants </a:t>
            </a:r>
            <a:r>
              <a:rPr lang="fr-FR" dirty="0">
                <a:solidFill>
                  <a:schemeClr val="tx2"/>
                </a:solidFill>
              </a:rPr>
              <a:t>ou</a:t>
            </a:r>
            <a:r>
              <a:rPr lang="fr-FR" b="1" dirty="0">
                <a:solidFill>
                  <a:schemeClr val="tx2"/>
                </a:solidFill>
              </a:rPr>
              <a:t> locataires du parc privé hors locataires du parc social</a:t>
            </a:r>
          </a:p>
          <a:p>
            <a:pPr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fr-FR" b="1" dirty="0">
              <a:solidFill>
                <a:schemeClr val="tx2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2"/>
                </a:solidFill>
              </a:rPr>
              <a:t>Critères de </a:t>
            </a:r>
            <a:r>
              <a:rPr lang="fr-FR" b="1" dirty="0">
                <a:solidFill>
                  <a:schemeClr val="tx2"/>
                </a:solidFill>
              </a:rPr>
              <a:t>revenus</a:t>
            </a:r>
            <a:r>
              <a:rPr lang="fr-FR" dirty="0">
                <a:solidFill>
                  <a:schemeClr val="tx2"/>
                </a:solidFill>
              </a:rPr>
              <a:t> (de l’ensemble des occupants du logement)</a:t>
            </a:r>
            <a:endParaRPr lang="fr-FR" b="1" dirty="0">
              <a:solidFill>
                <a:schemeClr val="tx2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fr-FR" dirty="0">
              <a:solidFill>
                <a:schemeClr val="tx2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tx2"/>
                </a:solidFill>
              </a:rPr>
              <a:t>Logement de plus de 15 ans</a:t>
            </a:r>
          </a:p>
          <a:p>
            <a:pPr marL="0" indent="0">
              <a:buNone/>
            </a:pP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06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7" y="672120"/>
            <a:ext cx="7776864" cy="544411"/>
          </a:xfrm>
        </p:spPr>
        <p:txBody>
          <a:bodyPr/>
          <a:lstStyle/>
          <a:p>
            <a:br>
              <a:rPr lang="fr-FR" dirty="0">
                <a:effectLst/>
              </a:rPr>
            </a:br>
            <a:r>
              <a:rPr lang="fr-FR" sz="3200" b="1" dirty="0">
                <a:effectLst/>
              </a:rPr>
              <a:t>La CEA</a:t>
            </a:r>
            <a:endParaRPr lang="fr-FR" b="1" dirty="0">
              <a:effectLst/>
            </a:endParaRPr>
          </a:p>
        </p:txBody>
      </p:sp>
      <p:pic>
        <p:nvPicPr>
          <p:cNvPr id="5" name="Picture 2" descr="Y:\My Pictures\logo-ce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88566" cy="10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3" descr="souligneme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2" y="1275289"/>
            <a:ext cx="69119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BFD4D79-AEFB-4D18-A7CB-67B72201344D}"/>
              </a:ext>
            </a:extLst>
          </p:cNvPr>
          <p:cNvSpPr txBox="1">
            <a:spLocks/>
          </p:cNvSpPr>
          <p:nvPr/>
        </p:nvSpPr>
        <p:spPr>
          <a:xfrm>
            <a:off x="461526" y="1537253"/>
            <a:ext cx="8229600" cy="482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z="2400" b="1" dirty="0"/>
              <a:t>Collectivité Européenne d’Alsace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1617D802-5025-4D8F-914B-22211C607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18589"/>
            <a:ext cx="8229600" cy="3211650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tx2"/>
                </a:solidFill>
              </a:rPr>
              <a:t>Propriétaires occupants </a:t>
            </a:r>
            <a:r>
              <a:rPr lang="fr-FR" dirty="0">
                <a:solidFill>
                  <a:schemeClr val="tx2"/>
                </a:solidFill>
              </a:rPr>
              <a:t>ou</a:t>
            </a:r>
            <a:r>
              <a:rPr lang="fr-FR" b="1" dirty="0">
                <a:solidFill>
                  <a:schemeClr val="tx2"/>
                </a:solidFill>
              </a:rPr>
              <a:t> locataires du parc privé hors locataires du parc social</a:t>
            </a:r>
          </a:p>
          <a:p>
            <a:pPr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fr-FR" b="1" dirty="0">
              <a:solidFill>
                <a:schemeClr val="tx2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2"/>
                </a:solidFill>
              </a:rPr>
              <a:t>Critères de </a:t>
            </a:r>
            <a:r>
              <a:rPr lang="fr-FR" b="1" dirty="0">
                <a:solidFill>
                  <a:schemeClr val="tx2"/>
                </a:solidFill>
              </a:rPr>
              <a:t>revenus</a:t>
            </a:r>
            <a:r>
              <a:rPr lang="fr-FR" dirty="0">
                <a:solidFill>
                  <a:schemeClr val="tx2"/>
                </a:solidFill>
              </a:rPr>
              <a:t> (de l’ensemble des occupants du logement)</a:t>
            </a:r>
            <a:endParaRPr lang="fr-FR" b="1" dirty="0">
              <a:solidFill>
                <a:schemeClr val="tx2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fr-FR" dirty="0">
              <a:solidFill>
                <a:schemeClr val="tx2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tx2"/>
                </a:solidFill>
              </a:rPr>
              <a:t>Logement de plus de 15 ans</a:t>
            </a:r>
          </a:p>
          <a:p>
            <a:pPr marL="0" indent="0">
              <a:buNone/>
            </a:pP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A9D418F-3752-4216-8060-43A5032D2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20180"/>
            <a:ext cx="25146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32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7" y="672120"/>
            <a:ext cx="7776864" cy="544411"/>
          </a:xfrm>
        </p:spPr>
        <p:txBody>
          <a:bodyPr/>
          <a:lstStyle/>
          <a:p>
            <a:br>
              <a:rPr lang="fr-FR" dirty="0">
                <a:effectLst/>
              </a:rPr>
            </a:br>
            <a:r>
              <a:rPr lang="fr-FR" sz="3200" b="1" dirty="0">
                <a:effectLst/>
              </a:rPr>
              <a:t>La CARSAT</a:t>
            </a:r>
            <a:endParaRPr lang="fr-FR" b="1" dirty="0">
              <a:effectLst/>
            </a:endParaRPr>
          </a:p>
        </p:txBody>
      </p:sp>
      <p:pic>
        <p:nvPicPr>
          <p:cNvPr id="5" name="Picture 2" descr="Y:\My Pictures\logo-ce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88566" cy="10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3" descr="souligneme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2" y="1275289"/>
            <a:ext cx="69119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BFD4D79-AEFB-4D18-A7CB-67B72201344D}"/>
              </a:ext>
            </a:extLst>
          </p:cNvPr>
          <p:cNvSpPr txBox="1">
            <a:spLocks/>
          </p:cNvSpPr>
          <p:nvPr/>
        </p:nvSpPr>
        <p:spPr>
          <a:xfrm>
            <a:off x="457638" y="1525952"/>
            <a:ext cx="8229600" cy="482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z="2400" b="1" dirty="0"/>
              <a:t>Caisse d’Assurance Retraite et de Santé au Travail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0233ADA-3B64-418C-BB88-CBC24AA831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13904"/>
            <a:ext cx="2295525" cy="847725"/>
          </a:xfrm>
          <a:prstGeom prst="rect">
            <a:avLst/>
          </a:prstGeom>
        </p:spPr>
      </p:pic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C5391623-45DC-49ED-AD9B-7A04D01B0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638" y="2573011"/>
            <a:ext cx="8229600" cy="3211650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tx2"/>
                </a:solidFill>
              </a:rPr>
              <a:t>Propriétaires occupants </a:t>
            </a:r>
            <a:r>
              <a:rPr lang="fr-FR" dirty="0">
                <a:solidFill>
                  <a:schemeClr val="tx2"/>
                </a:solidFill>
              </a:rPr>
              <a:t>ou</a:t>
            </a:r>
            <a:r>
              <a:rPr lang="fr-FR" b="1" dirty="0">
                <a:solidFill>
                  <a:schemeClr val="tx2"/>
                </a:solidFill>
              </a:rPr>
              <a:t> locataires du parc privé hors locataires du parc social</a:t>
            </a:r>
          </a:p>
          <a:p>
            <a:pPr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fr-FR" b="1" dirty="0">
              <a:solidFill>
                <a:schemeClr val="tx2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2"/>
                </a:solidFill>
              </a:rPr>
              <a:t>Personnes de plus de 60 ans, en GIR 5 et 6</a:t>
            </a:r>
          </a:p>
          <a:p>
            <a:pPr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fr-FR" dirty="0">
              <a:solidFill>
                <a:schemeClr val="tx2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2"/>
                </a:solidFill>
              </a:rPr>
              <a:t>Critères de </a:t>
            </a:r>
            <a:r>
              <a:rPr lang="fr-FR" b="1" dirty="0">
                <a:solidFill>
                  <a:schemeClr val="tx2"/>
                </a:solidFill>
              </a:rPr>
              <a:t>revenus</a:t>
            </a:r>
          </a:p>
          <a:p>
            <a:pPr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1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5776" y="332656"/>
            <a:ext cx="3528392" cy="1512167"/>
          </a:xfrm>
        </p:spPr>
        <p:txBody>
          <a:bodyPr/>
          <a:lstStyle/>
          <a:p>
            <a:br>
              <a:rPr lang="fr-FR" dirty="0"/>
            </a:br>
            <a:r>
              <a:rPr lang="fr-FR" sz="4000" dirty="0"/>
              <a:t>Présentation</a:t>
            </a:r>
            <a:br>
              <a:rPr lang="fr-FR" sz="3200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1787" y="1659147"/>
            <a:ext cx="7931224" cy="482453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200" dirty="0">
                <a:solidFill>
                  <a:schemeClr val="tx2">
                    <a:lumMod val="75000"/>
                  </a:schemeClr>
                </a:solidFill>
              </a:rPr>
              <a:t>Association créée en </a:t>
            </a:r>
            <a:r>
              <a:rPr lang="fr-FR" sz="2600" dirty="0">
                <a:solidFill>
                  <a:schemeClr val="tx2">
                    <a:lumMod val="75000"/>
                  </a:schemeClr>
                </a:solidFill>
              </a:rPr>
              <a:t>1987  </a:t>
            </a:r>
            <a:endParaRPr lang="fr-FR" sz="1500" dirty="0">
              <a:solidFill>
                <a:srgbClr val="00B050"/>
              </a:solidFill>
            </a:endParaRPr>
          </a:p>
          <a:p>
            <a:pPr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200" dirty="0">
                <a:solidFill>
                  <a:schemeClr val="tx2">
                    <a:lumMod val="75000"/>
                  </a:schemeClr>
                </a:solidFill>
              </a:rPr>
              <a:t>Public visé : </a:t>
            </a:r>
            <a:r>
              <a:rPr lang="fr-FR" sz="1900" dirty="0">
                <a:solidFill>
                  <a:schemeClr val="accent6">
                    <a:lumMod val="75000"/>
                  </a:schemeClr>
                </a:solidFill>
              </a:rPr>
              <a:t>toute la population</a:t>
            </a:r>
          </a:p>
          <a:p>
            <a:pPr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200" dirty="0">
                <a:solidFill>
                  <a:schemeClr val="tx2">
                    <a:lumMod val="75000"/>
                  </a:schemeClr>
                </a:solidFill>
              </a:rPr>
              <a:t>Exposition de 1000 m² : </a:t>
            </a:r>
            <a:r>
              <a:rPr lang="fr-FR" sz="1900" dirty="0">
                <a:solidFill>
                  <a:schemeClr val="accent6">
                    <a:lumMod val="75000"/>
                  </a:schemeClr>
                </a:solidFill>
              </a:rPr>
              <a:t>espaces thématiques </a:t>
            </a:r>
          </a:p>
          <a:p>
            <a:pPr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200" dirty="0">
                <a:solidFill>
                  <a:schemeClr val="tx2">
                    <a:lumMod val="75000"/>
                  </a:schemeClr>
                </a:solidFill>
              </a:rPr>
              <a:t>Partenaires :</a:t>
            </a:r>
            <a:r>
              <a:rPr lang="fr-FR" sz="1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900" dirty="0">
                <a:solidFill>
                  <a:schemeClr val="accent6">
                    <a:lumMod val="75000"/>
                  </a:schemeClr>
                </a:solidFill>
              </a:rPr>
              <a:t>CEA, ANAH, MDPH, CARSAT, Com-Com, … </a:t>
            </a:r>
            <a:endParaRPr lang="fr-FR" sz="1900" i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200" dirty="0">
                <a:solidFill>
                  <a:schemeClr val="tx2">
                    <a:lumMod val="75000"/>
                  </a:schemeClr>
                </a:solidFill>
              </a:rPr>
              <a:t>Professionnels qualifiés : 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Ergothérapeutes, Techniciens bâtiment, Ingénieur biomédical, Personnel administratif. </a:t>
            </a:r>
            <a:endParaRPr lang="fr-FR" dirty="0"/>
          </a:p>
        </p:txBody>
      </p:sp>
      <p:pic>
        <p:nvPicPr>
          <p:cNvPr id="5" name="Picture 2" descr="Y:\My Pictures\logo-ce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88566" cy="10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3" descr="souligneme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676" y="1293405"/>
            <a:ext cx="69119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545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7" y="664967"/>
            <a:ext cx="7776864" cy="544411"/>
          </a:xfrm>
        </p:spPr>
        <p:txBody>
          <a:bodyPr/>
          <a:lstStyle/>
          <a:p>
            <a:br>
              <a:rPr lang="fr-FR" dirty="0">
                <a:effectLst/>
              </a:rPr>
            </a:br>
            <a:r>
              <a:rPr lang="fr-FR" sz="3200" b="1" dirty="0">
                <a:effectLst/>
              </a:rPr>
              <a:t>Les Communautés de Communes </a:t>
            </a:r>
            <a:endParaRPr lang="fr-FR" b="1" dirty="0">
              <a:effectLst/>
            </a:endParaRPr>
          </a:p>
        </p:txBody>
      </p:sp>
      <p:pic>
        <p:nvPicPr>
          <p:cNvPr id="5" name="Picture 2" descr="Y:\My Pictures\logo-ce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88566" cy="10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3" descr="souligneme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2" y="1275289"/>
            <a:ext cx="69119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C5391623-45DC-49ED-AD9B-7A04D01B0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988840"/>
            <a:ext cx="8229600" cy="3211650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tx2"/>
                </a:solidFill>
              </a:rPr>
              <a:t>Mêmes critères que l’ANAH</a:t>
            </a:r>
          </a:p>
          <a:p>
            <a:pPr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fr-FR" b="1" dirty="0">
              <a:solidFill>
                <a:schemeClr val="tx2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chemeClr val="tx2"/>
                </a:solidFill>
              </a:rPr>
              <a:t>Propriétaires occupants </a:t>
            </a:r>
            <a:r>
              <a:rPr lang="fr-FR" sz="1800" dirty="0">
                <a:solidFill>
                  <a:schemeClr val="tx2"/>
                </a:solidFill>
              </a:rPr>
              <a:t>ou</a:t>
            </a:r>
            <a:r>
              <a:rPr lang="fr-FR" sz="1800" b="1" dirty="0">
                <a:solidFill>
                  <a:schemeClr val="tx2"/>
                </a:solidFill>
              </a:rPr>
              <a:t> locataires du parc privé hors locataires du parc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SzPct val="90000"/>
              <a:buNone/>
            </a:pPr>
            <a:r>
              <a:rPr lang="fr-FR" sz="1800" b="1" dirty="0">
                <a:solidFill>
                  <a:schemeClr val="tx2"/>
                </a:solidFill>
              </a:rPr>
              <a:t>sociale</a:t>
            </a:r>
          </a:p>
          <a:p>
            <a:pPr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chemeClr val="tx2"/>
                </a:solidFill>
              </a:rPr>
              <a:t>Critères de </a:t>
            </a:r>
            <a:r>
              <a:rPr lang="fr-FR" sz="1800" b="1" dirty="0">
                <a:solidFill>
                  <a:schemeClr val="tx2"/>
                </a:solidFill>
              </a:rPr>
              <a:t>revenus</a:t>
            </a:r>
            <a:r>
              <a:rPr lang="fr-FR" sz="1800" dirty="0">
                <a:solidFill>
                  <a:schemeClr val="tx2"/>
                </a:solidFill>
              </a:rPr>
              <a:t>(de l’ensemble des occupant du logement)</a:t>
            </a:r>
          </a:p>
          <a:p>
            <a:pPr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chemeClr val="tx2"/>
                </a:solidFill>
              </a:rPr>
              <a:t>Logement de plus de 15 ans</a:t>
            </a:r>
          </a:p>
          <a:p>
            <a:pPr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73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9779" y="386765"/>
            <a:ext cx="7776864" cy="544411"/>
          </a:xfrm>
        </p:spPr>
        <p:txBody>
          <a:bodyPr/>
          <a:lstStyle/>
          <a:p>
            <a:br>
              <a:rPr lang="fr-FR" dirty="0">
                <a:effectLst/>
              </a:rPr>
            </a:br>
            <a:r>
              <a:rPr lang="fr-FR" sz="3200" b="1" dirty="0">
                <a:effectLst/>
              </a:rPr>
              <a:t>La procédure</a:t>
            </a:r>
            <a:endParaRPr lang="fr-FR" b="1" dirty="0">
              <a:effectLst/>
            </a:endParaRPr>
          </a:p>
        </p:txBody>
      </p:sp>
      <p:pic>
        <p:nvPicPr>
          <p:cNvPr id="5" name="Picture 2" descr="Y:\My Pictures\logo-ce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88566" cy="10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3" descr="souligneme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23" y="948510"/>
            <a:ext cx="69119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21</a:t>
            </a:fld>
            <a:endParaRPr lang="fr-FR" dirty="0"/>
          </a:p>
        </p:txBody>
      </p: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C22B45CC-90C0-4CFC-9F68-4ACC98C553AF}"/>
              </a:ext>
            </a:extLst>
          </p:cNvPr>
          <p:cNvGraphicFramePr/>
          <p:nvPr>
            <p:extLst/>
          </p:nvPr>
        </p:nvGraphicFramePr>
        <p:xfrm>
          <a:off x="211726" y="658677"/>
          <a:ext cx="8712968" cy="5719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C7906CAE-7905-4BD4-AC8F-7EAFAE34083B}"/>
              </a:ext>
            </a:extLst>
          </p:cNvPr>
          <p:cNvSpPr/>
          <p:nvPr/>
        </p:nvSpPr>
        <p:spPr>
          <a:xfrm>
            <a:off x="3275856" y="6089164"/>
            <a:ext cx="216024" cy="1846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2262E4A-E172-44DE-9183-3390B9F15862}"/>
              </a:ext>
            </a:extLst>
          </p:cNvPr>
          <p:cNvSpPr txBox="1">
            <a:spLocks/>
          </p:cNvSpPr>
          <p:nvPr/>
        </p:nvSpPr>
        <p:spPr>
          <a:xfrm>
            <a:off x="3347864" y="6029775"/>
            <a:ext cx="936104" cy="2801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800" dirty="0">
                <a:effectLst/>
              </a:rPr>
              <a:t>CEP</a:t>
            </a:r>
            <a:endParaRPr lang="fr-FR" sz="1600" dirty="0"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399C46-373E-4D4B-89F8-FDC813AB1008}"/>
              </a:ext>
            </a:extLst>
          </p:cNvPr>
          <p:cNvSpPr/>
          <p:nvPr/>
        </p:nvSpPr>
        <p:spPr>
          <a:xfrm>
            <a:off x="6876256" y="6044755"/>
            <a:ext cx="216024" cy="1846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050CDB-CC9B-4F05-95EF-978BD2A4AFD9}"/>
              </a:ext>
            </a:extLst>
          </p:cNvPr>
          <p:cNvSpPr/>
          <p:nvPr/>
        </p:nvSpPr>
        <p:spPr>
          <a:xfrm>
            <a:off x="1043608" y="6090064"/>
            <a:ext cx="216024" cy="1846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A377-51EE-4C52-83D1-9A59CC4FBDCA}"/>
              </a:ext>
            </a:extLst>
          </p:cNvPr>
          <p:cNvSpPr/>
          <p:nvPr/>
        </p:nvSpPr>
        <p:spPr>
          <a:xfrm>
            <a:off x="4860032" y="6072697"/>
            <a:ext cx="216024" cy="1846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C45E236F-32A8-4CC8-8D22-762991E1E252}"/>
              </a:ext>
            </a:extLst>
          </p:cNvPr>
          <p:cNvSpPr txBox="1">
            <a:spLocks/>
          </p:cNvSpPr>
          <p:nvPr/>
        </p:nvSpPr>
        <p:spPr>
          <a:xfrm>
            <a:off x="7020272" y="6021288"/>
            <a:ext cx="936104" cy="2801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800" dirty="0">
                <a:effectLst/>
              </a:rPr>
              <a:t>RDV</a:t>
            </a:r>
            <a:endParaRPr lang="fr-FR" sz="1600" dirty="0">
              <a:effectLst/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FA5D0962-E71C-43D3-89D4-60EB9C8D4924}"/>
              </a:ext>
            </a:extLst>
          </p:cNvPr>
          <p:cNvSpPr txBox="1">
            <a:spLocks/>
          </p:cNvSpPr>
          <p:nvPr/>
        </p:nvSpPr>
        <p:spPr>
          <a:xfrm>
            <a:off x="1331640" y="6045469"/>
            <a:ext cx="1224136" cy="248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800" dirty="0">
                <a:effectLst/>
              </a:rPr>
              <a:t>Personne</a:t>
            </a:r>
            <a:endParaRPr lang="fr-FR" sz="1600" dirty="0">
              <a:effectLst/>
            </a:endParaRP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0DD79BA4-F104-42CA-8219-7DF6249EEC9A}"/>
              </a:ext>
            </a:extLst>
          </p:cNvPr>
          <p:cNvSpPr txBox="1">
            <a:spLocks/>
          </p:cNvSpPr>
          <p:nvPr/>
        </p:nvSpPr>
        <p:spPr>
          <a:xfrm>
            <a:off x="5004048" y="6061161"/>
            <a:ext cx="1476164" cy="248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800" dirty="0">
                <a:effectLst/>
              </a:rPr>
              <a:t>Financeurs</a:t>
            </a:r>
            <a:endParaRPr lang="fr-FR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5170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404664"/>
            <a:ext cx="5277272" cy="627497"/>
          </a:xfrm>
        </p:spPr>
        <p:txBody>
          <a:bodyPr/>
          <a:lstStyle/>
          <a:p>
            <a:r>
              <a:rPr lang="fr-FR" sz="3200" dirty="0"/>
              <a:t>Fin de la présentation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4" name="Picture 2" descr="Y:\My Pictures\logo-ce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482"/>
            <a:ext cx="1288566" cy="10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3" descr="soulignem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69119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1628800"/>
            <a:ext cx="7931224" cy="43204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fr-FR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71600" y="2134181"/>
            <a:ext cx="7204589" cy="27363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fr-F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Bonne visite !</a:t>
            </a:r>
          </a:p>
        </p:txBody>
      </p:sp>
    </p:spTree>
    <p:extLst>
      <p:ext uri="{BB962C8B-B14F-4D97-AF65-F5344CB8AC3E}">
        <p14:creationId xmlns:p14="http://schemas.microsoft.com/office/powerpoint/2010/main" val="256440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0"/>
            <a:ext cx="5616624" cy="947369"/>
          </a:xfrm>
        </p:spPr>
        <p:txBody>
          <a:bodyPr/>
          <a:lstStyle/>
          <a:p>
            <a:br>
              <a:rPr lang="fr-FR" dirty="0"/>
            </a:br>
            <a:r>
              <a:rPr lang="fr-FR" sz="3200" dirty="0"/>
              <a:t>Les Activités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1151" y="1751173"/>
            <a:ext cx="7931224" cy="4569370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kern="0" dirty="0">
                <a:solidFill>
                  <a:schemeClr val="tx2"/>
                </a:solidFill>
              </a:rPr>
              <a:t>Activité CICAT </a:t>
            </a:r>
            <a:endParaRPr lang="fr-FR" sz="2000" kern="0" dirty="0">
              <a:solidFill>
                <a:schemeClr val="tx2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fr-FR" sz="2000" kern="0" dirty="0">
              <a:solidFill>
                <a:schemeClr val="tx2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fr-FR" sz="2000" kern="0" dirty="0">
              <a:solidFill>
                <a:schemeClr val="tx2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fr-FR" sz="2000" kern="0" dirty="0">
              <a:solidFill>
                <a:schemeClr val="tx2"/>
              </a:solidFill>
            </a:endParaRPr>
          </a:p>
          <a:p>
            <a:pPr marL="61722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fr-FR" sz="2000" kern="0" dirty="0">
              <a:solidFill>
                <a:schemeClr val="tx2"/>
              </a:solidFill>
            </a:endParaRPr>
          </a:p>
          <a:p>
            <a:pPr marL="61722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fr-FR" sz="2000" kern="0" dirty="0">
              <a:solidFill>
                <a:schemeClr val="tx2"/>
              </a:solidFill>
            </a:endParaRP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endParaRPr lang="fr-FR" kern="0" dirty="0">
              <a:solidFill>
                <a:schemeClr val="tx2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fr-FR" kern="0" dirty="0">
              <a:solidFill>
                <a:schemeClr val="tx2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kern="0" dirty="0">
                <a:solidFill>
                  <a:schemeClr val="tx2"/>
                </a:solidFill>
              </a:rPr>
              <a:t>Activité PIG, soutien à l’autonomie </a:t>
            </a:r>
            <a:r>
              <a:rPr lang="fr-FR" sz="2000" kern="0" dirty="0">
                <a:solidFill>
                  <a:schemeClr val="accent6">
                    <a:lumMod val="75000"/>
                  </a:schemeClr>
                </a:solidFill>
              </a:rPr>
              <a:t>(dossiers d’aides financières)</a:t>
            </a:r>
          </a:p>
        </p:txBody>
      </p:sp>
      <p:pic>
        <p:nvPicPr>
          <p:cNvPr id="5" name="Picture 2" descr="Y:\My Pictures\logo-ce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624"/>
            <a:ext cx="1288566" cy="10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3" descr="souligneme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93" y="1124744"/>
            <a:ext cx="69119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:\DCIM\101_PANA\P10102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0857" y="1751173"/>
            <a:ext cx="4104456" cy="2940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82637" y="2305615"/>
            <a:ext cx="352553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7220" lvl="1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sz="2000" b="1" kern="0" dirty="0">
                <a:solidFill>
                  <a:schemeClr val="accent6">
                    <a:lumMod val="75000"/>
                  </a:schemeClr>
                </a:solidFill>
              </a:rPr>
              <a:t>Espace d’exposition </a:t>
            </a:r>
          </a:p>
          <a:p>
            <a:pPr marL="617220" lvl="1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sz="2000" b="1" kern="0" dirty="0">
                <a:solidFill>
                  <a:schemeClr val="accent6">
                    <a:lumMod val="75000"/>
                  </a:schemeClr>
                </a:solidFill>
              </a:rPr>
              <a:t>Essais </a:t>
            </a:r>
          </a:p>
          <a:p>
            <a:pPr marL="617220" lvl="1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sz="2000" b="1" kern="0" dirty="0">
                <a:solidFill>
                  <a:schemeClr val="accent6">
                    <a:lumMod val="75000"/>
                  </a:schemeClr>
                </a:solidFill>
              </a:rPr>
              <a:t>Conseils </a:t>
            </a:r>
          </a:p>
          <a:p>
            <a:pPr marL="617220" lvl="1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sz="2000" b="1" kern="0" dirty="0">
                <a:solidFill>
                  <a:schemeClr val="accent6">
                    <a:lumMod val="75000"/>
                  </a:schemeClr>
                </a:solidFill>
              </a:rPr>
              <a:t>Evaluation</a:t>
            </a:r>
          </a:p>
          <a:p>
            <a:pPr marL="274320" lvl="1">
              <a:defRPr/>
            </a:pPr>
            <a:endParaRPr lang="fr-FR" sz="1400" kern="0" dirty="0">
              <a:solidFill>
                <a:schemeClr val="tx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669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0"/>
            <a:ext cx="5616624" cy="947369"/>
          </a:xfrm>
        </p:spPr>
        <p:txBody>
          <a:bodyPr/>
          <a:lstStyle/>
          <a:p>
            <a:br>
              <a:rPr lang="fr-FR" dirty="0"/>
            </a:br>
            <a:r>
              <a:rPr lang="fr-FR" sz="3200" dirty="0"/>
              <a:t>Les Activités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2768" y="1700808"/>
            <a:ext cx="7931224" cy="4569370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kern="0" dirty="0">
                <a:solidFill>
                  <a:schemeClr val="tx2"/>
                </a:solidFill>
              </a:rPr>
              <a:t>Activité </a:t>
            </a:r>
            <a:r>
              <a:rPr lang="fr-FR" kern="0" dirty="0" err="1">
                <a:solidFill>
                  <a:schemeClr val="tx2"/>
                </a:solidFill>
              </a:rPr>
              <a:t>EqLAAT</a:t>
            </a:r>
            <a:r>
              <a:rPr lang="fr-FR" kern="0" dirty="0">
                <a:solidFill>
                  <a:schemeClr val="tx2"/>
                </a:solidFill>
              </a:rPr>
              <a:t> : </a:t>
            </a:r>
            <a:r>
              <a:rPr lang="fr-FR" sz="1800" kern="0" dirty="0">
                <a:solidFill>
                  <a:schemeClr val="tx2"/>
                </a:solidFill>
              </a:rPr>
              <a:t>Equipe Locale d’Accompagnement sur les Aides Techniques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fr-FR" sz="1200" kern="0" dirty="0">
              <a:solidFill>
                <a:schemeClr val="tx2"/>
              </a:solidFill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fr-FR" sz="1800" b="1" kern="0" dirty="0">
                <a:solidFill>
                  <a:schemeClr val="accent6">
                    <a:lumMod val="75000"/>
                  </a:schemeClr>
                </a:solidFill>
              </a:rPr>
              <a:t>Evaluation des besoins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fr-FR" sz="1800" b="1" kern="0" dirty="0">
                <a:solidFill>
                  <a:schemeClr val="accent6">
                    <a:lumMod val="75000"/>
                  </a:schemeClr>
                </a:solidFill>
              </a:rPr>
              <a:t>Essais à domicile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fr-FR" sz="1800" b="1" kern="0" dirty="0">
                <a:solidFill>
                  <a:schemeClr val="accent6">
                    <a:lumMod val="75000"/>
                  </a:schemeClr>
                </a:solidFill>
              </a:rPr>
              <a:t>Liens avec les revendeurs et financeurs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fr-FR" sz="2000" kern="0" dirty="0">
              <a:solidFill>
                <a:schemeClr val="tx2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sz="2000" kern="0" dirty="0">
                <a:solidFill>
                  <a:schemeClr val="tx2"/>
                </a:solidFill>
              </a:rPr>
              <a:t>Evaluations pour l’attribution de Fauteuil Roulant Electrique permettant une prise en charge de la Sécurité Sociale</a:t>
            </a:r>
          </a:p>
          <a:p>
            <a:pPr marL="457200" lvl="1" indent="0">
              <a:buClr>
                <a:schemeClr val="accent6">
                  <a:lumMod val="75000"/>
                </a:schemeClr>
              </a:buClr>
              <a:buNone/>
              <a:defRPr/>
            </a:pPr>
            <a:endParaRPr lang="fr-FR" sz="1200" kern="0" dirty="0">
              <a:solidFill>
                <a:schemeClr val="tx2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fr-FR" sz="2000" kern="0" dirty="0">
              <a:solidFill>
                <a:schemeClr val="tx2"/>
              </a:solidFill>
            </a:endParaRPr>
          </a:p>
          <a:p>
            <a:pPr marL="61722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fr-FR" sz="2000" kern="0" dirty="0">
              <a:solidFill>
                <a:schemeClr val="tx2"/>
              </a:solidFill>
            </a:endParaRPr>
          </a:p>
          <a:p>
            <a:pPr marL="61722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fr-FR" sz="2000" kern="0" dirty="0">
              <a:solidFill>
                <a:schemeClr val="tx2"/>
              </a:solidFill>
            </a:endParaRPr>
          </a:p>
          <a:p>
            <a:pPr marL="61722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fr-FR" sz="2000" kern="0" dirty="0">
              <a:solidFill>
                <a:schemeClr val="tx2"/>
              </a:solidFill>
            </a:endParaRPr>
          </a:p>
          <a:p>
            <a:pPr marL="61722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fr-FR" sz="2000" kern="0" dirty="0">
              <a:solidFill>
                <a:schemeClr val="tx2"/>
              </a:solidFill>
            </a:endParaRP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endParaRPr lang="fr-FR" kern="0" dirty="0">
              <a:solidFill>
                <a:schemeClr val="tx2"/>
              </a:solidFill>
            </a:endParaRPr>
          </a:p>
        </p:txBody>
      </p:sp>
      <p:pic>
        <p:nvPicPr>
          <p:cNvPr id="5" name="Picture 2" descr="Y:\My Pictures\logo-ce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624"/>
            <a:ext cx="1288566" cy="10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3" descr="souligneme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93" y="1124744"/>
            <a:ext cx="69119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57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249383"/>
            <a:ext cx="5616624" cy="947369"/>
          </a:xfrm>
        </p:spPr>
        <p:txBody>
          <a:bodyPr/>
          <a:lstStyle/>
          <a:p>
            <a:br>
              <a:rPr lang="fr-FR" dirty="0"/>
            </a:br>
            <a:r>
              <a:rPr lang="fr-FR" sz="3200" dirty="0"/>
              <a:t>Autres Activités </a:t>
            </a:r>
            <a:endParaRPr lang="fr-FR" dirty="0"/>
          </a:p>
        </p:txBody>
      </p:sp>
      <p:pic>
        <p:nvPicPr>
          <p:cNvPr id="5" name="Picture 2" descr="Y:\My Pictures\logo-ce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88566" cy="10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3" descr="souligneme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34" y="1250851"/>
            <a:ext cx="69119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18864" y="1628800"/>
            <a:ext cx="8229600" cy="4493096"/>
          </a:xfrm>
        </p:spPr>
        <p:txBody>
          <a:bodyPr>
            <a:normAutofit/>
          </a:bodyPr>
          <a:lstStyle/>
          <a:p>
            <a:pPr marL="1828800" lvl="4" indent="0">
              <a:buNone/>
              <a:defRPr/>
            </a:pPr>
            <a:r>
              <a:rPr lang="fr-FR" sz="2400" kern="0" dirty="0">
                <a:solidFill>
                  <a:srgbClr val="006AB3"/>
                </a:solidFill>
              </a:rPr>
              <a:t> 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896734" y="1844824"/>
            <a:ext cx="793122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3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Pôle bâtiment et accessibilité</a:t>
            </a:r>
            <a:endParaRPr lang="fr-FR" sz="1600" dirty="0">
              <a:solidFill>
                <a:srgbClr val="00B050"/>
              </a:solidFill>
            </a:endParaRPr>
          </a:p>
          <a:p>
            <a:pPr>
              <a:lnSpc>
                <a:spcPct val="3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Formations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2" name="Picture 2" descr="Partenaires du label AAA: copfi, fédération les métiers de l'électricité, CSIB : les artisans du bois, Coropration obligatoire des métiers du plâtr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8"/>
          <a:stretch/>
        </p:blipFill>
        <p:spPr bwMode="auto">
          <a:xfrm>
            <a:off x="5869568" y="1540632"/>
            <a:ext cx="1731416" cy="157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google.fr/url?source=imglanding&amp;ct=img&amp;q=http://www.lsf-poitiers.org/wp-content/uploads/2014/09/formation3.jpg&amp;sa=X&amp;ei=bb1sVZrEE8j2UJ27gOgC&amp;ved=0CAkQ8wc&amp;usg=AFQjCNGS7HQwZLud1QD3frhUK8OXNV52N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721" y="3205919"/>
            <a:ext cx="1970568" cy="172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286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996" y="1040118"/>
            <a:ext cx="7797800" cy="720590"/>
          </a:xfrm>
        </p:spPr>
        <p:txBody>
          <a:bodyPr/>
          <a:lstStyle/>
          <a:p>
            <a:pPr>
              <a:defRPr/>
            </a:pPr>
            <a:r>
              <a:rPr lang="fr-FR" dirty="0"/>
              <a:t>  </a:t>
            </a:r>
            <a:endParaRPr lang="fr-FR" sz="20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2" descr="Y:\My Pictures\logo-ce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482"/>
            <a:ext cx="1288566" cy="10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1720" y="539969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Maintien de l’autonomie</a:t>
            </a:r>
            <a:endParaRPr lang="fr-FR" sz="3200" dirty="0">
              <a:solidFill>
                <a:schemeClr val="tx2"/>
              </a:solidFill>
            </a:endParaRPr>
          </a:p>
        </p:txBody>
      </p:sp>
      <p:pic>
        <p:nvPicPr>
          <p:cNvPr id="30" name="Image 3" descr="souligneme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50851"/>
            <a:ext cx="69119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8" descr="C:\Users\l.badet.CEPCICAT\Desktop\UNFPA_logo-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1" t="6169" r="7453" b="2021"/>
          <a:stretch/>
        </p:blipFill>
        <p:spPr bwMode="auto">
          <a:xfrm>
            <a:off x="3635896" y="3221122"/>
            <a:ext cx="1591385" cy="244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uble flèche verticale 4"/>
          <p:cNvSpPr/>
          <p:nvPr/>
        </p:nvSpPr>
        <p:spPr>
          <a:xfrm rot="16200000">
            <a:off x="4263546" y="5454553"/>
            <a:ext cx="216000" cy="932627"/>
          </a:xfrm>
          <a:prstGeom prst="up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Double flèche verticale 28"/>
          <p:cNvSpPr/>
          <p:nvPr/>
        </p:nvSpPr>
        <p:spPr>
          <a:xfrm rot="20635703">
            <a:off x="2142343" y="4160676"/>
            <a:ext cx="216000" cy="936614"/>
          </a:xfrm>
          <a:prstGeom prst="up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Double flèche verticale 30"/>
          <p:cNvSpPr/>
          <p:nvPr/>
        </p:nvSpPr>
        <p:spPr>
          <a:xfrm rot="11588006">
            <a:off x="6454233" y="4057907"/>
            <a:ext cx="216000" cy="935848"/>
          </a:xfrm>
          <a:prstGeom prst="up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Double flèche verticale 31"/>
          <p:cNvSpPr/>
          <p:nvPr/>
        </p:nvSpPr>
        <p:spPr>
          <a:xfrm rot="14227272">
            <a:off x="2932278" y="2009652"/>
            <a:ext cx="216000" cy="935848"/>
          </a:xfrm>
          <a:prstGeom prst="up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Double flèche verticale 32"/>
          <p:cNvSpPr/>
          <p:nvPr/>
        </p:nvSpPr>
        <p:spPr>
          <a:xfrm rot="7159840">
            <a:off x="5500908" y="1989636"/>
            <a:ext cx="216000" cy="935848"/>
          </a:xfrm>
          <a:prstGeom prst="up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4" name="Groupe 33"/>
          <p:cNvGrpSpPr/>
          <p:nvPr/>
        </p:nvGrpSpPr>
        <p:grpSpPr>
          <a:xfrm rot="4007263">
            <a:off x="5302476" y="3183327"/>
            <a:ext cx="216000" cy="663237"/>
            <a:chOff x="3297104" y="999456"/>
            <a:chExt cx="344016" cy="663237"/>
          </a:xfrm>
        </p:grpSpPr>
        <p:sp>
          <p:nvSpPr>
            <p:cNvPr id="35" name="Double flèche verticale 34"/>
            <p:cNvSpPr/>
            <p:nvPr/>
          </p:nvSpPr>
          <p:spPr>
            <a:xfrm rot="21494959">
              <a:off x="3297104" y="999456"/>
              <a:ext cx="344016" cy="663237"/>
            </a:xfrm>
            <a:prstGeom prst="upDownArrow">
              <a:avLst/>
            </a:prstGeom>
            <a:solidFill>
              <a:srgbClr val="FFC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Double flèche verticale 4"/>
            <p:cNvSpPr/>
            <p:nvPr/>
          </p:nvSpPr>
          <p:spPr>
            <a:xfrm rot="32294959">
              <a:off x="3297128" y="1133679"/>
              <a:ext cx="240811" cy="397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500" kern="1200"/>
            </a:p>
          </p:txBody>
        </p:sp>
      </p:grpSp>
      <p:grpSp>
        <p:nvGrpSpPr>
          <p:cNvPr id="40" name="Groupe 39"/>
          <p:cNvGrpSpPr/>
          <p:nvPr/>
        </p:nvGrpSpPr>
        <p:grpSpPr>
          <a:xfrm rot="18910162">
            <a:off x="4951277" y="4808375"/>
            <a:ext cx="684000" cy="663237"/>
            <a:chOff x="3297128" y="1101624"/>
            <a:chExt cx="700997" cy="663237"/>
          </a:xfrm>
        </p:grpSpPr>
        <p:sp>
          <p:nvSpPr>
            <p:cNvPr id="41" name="Double flèche verticale 40"/>
            <p:cNvSpPr/>
            <p:nvPr/>
          </p:nvSpPr>
          <p:spPr>
            <a:xfrm rot="21494959">
              <a:off x="3767519" y="1101624"/>
              <a:ext cx="230606" cy="663237"/>
            </a:xfrm>
            <a:prstGeom prst="upDownArrow">
              <a:avLst/>
            </a:prstGeom>
            <a:solidFill>
              <a:srgbClr val="FFC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Double flèche verticale 4"/>
            <p:cNvSpPr/>
            <p:nvPr/>
          </p:nvSpPr>
          <p:spPr>
            <a:xfrm rot="32294959">
              <a:off x="3297128" y="1133679"/>
              <a:ext cx="240811" cy="397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500" kern="1200"/>
            </a:p>
          </p:txBody>
        </p:sp>
      </p:grpSp>
      <p:grpSp>
        <p:nvGrpSpPr>
          <p:cNvPr id="43" name="Groupe 42"/>
          <p:cNvGrpSpPr/>
          <p:nvPr/>
        </p:nvGrpSpPr>
        <p:grpSpPr>
          <a:xfrm rot="14322045">
            <a:off x="3188432" y="4617397"/>
            <a:ext cx="216000" cy="663237"/>
            <a:chOff x="3297104" y="999456"/>
            <a:chExt cx="344016" cy="663237"/>
          </a:xfrm>
        </p:grpSpPr>
        <p:sp>
          <p:nvSpPr>
            <p:cNvPr id="44" name="Double flèche verticale 43"/>
            <p:cNvSpPr/>
            <p:nvPr/>
          </p:nvSpPr>
          <p:spPr>
            <a:xfrm rot="21494959">
              <a:off x="3297104" y="999456"/>
              <a:ext cx="344016" cy="663237"/>
            </a:xfrm>
            <a:prstGeom prst="upDownArrow">
              <a:avLst/>
            </a:prstGeom>
            <a:solidFill>
              <a:srgbClr val="FFC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Double flèche verticale 4"/>
            <p:cNvSpPr/>
            <p:nvPr/>
          </p:nvSpPr>
          <p:spPr>
            <a:xfrm rot="32294959">
              <a:off x="3297128" y="1133679"/>
              <a:ext cx="240811" cy="397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500" kern="1200"/>
            </a:p>
          </p:txBody>
        </p:sp>
      </p:grpSp>
      <p:pic>
        <p:nvPicPr>
          <p:cNvPr id="2054" name="Picture 6" descr="https://s.qwant.com/thumbr/0x640/3/8/e2d8fe7cdca0c8a872496aadc29f37/b_1_q_0_p_1.jpg?u=http%3A%2F%2Fidata.over-blog.com%2F4%2F32%2F61%2F35%2Ffamille_complete.jpg&amp;q=0&amp;b=1&amp;p=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" t="296" r="64987" b="13474"/>
          <a:stretch/>
        </p:blipFill>
        <p:spPr bwMode="auto">
          <a:xfrm>
            <a:off x="7518400" y="4581128"/>
            <a:ext cx="1014040" cy="168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https://s.qwant.com/thumbr/0x640/3/8/e2d8fe7cdca0c8a872496aadc29f37/b_1_q_0_p_1.jpg?u=http%3A%2F%2Fidata.over-blog.com%2F4%2F32%2F61%2F35%2Ffamille_complete.jpg&amp;q=0&amp;b=1&amp;p=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8" t="1901" r="44189" b="14995"/>
          <a:stretch/>
        </p:blipFill>
        <p:spPr bwMode="auto">
          <a:xfrm>
            <a:off x="401252" y="2017723"/>
            <a:ext cx="642356" cy="16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lescientifique.fr/enseignement/wp-content/uploads/2014/08/logo-paramedic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30" y="5246981"/>
            <a:ext cx="909181" cy="114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Espace réservé du numéro de diapositive 71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563888" y="1556792"/>
            <a:ext cx="1441283" cy="93203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Aides à domicile</a:t>
            </a:r>
          </a:p>
        </p:txBody>
      </p:sp>
      <p:sp>
        <p:nvSpPr>
          <p:cNvPr id="37" name="Ellipse 36"/>
          <p:cNvSpPr/>
          <p:nvPr/>
        </p:nvSpPr>
        <p:spPr>
          <a:xfrm>
            <a:off x="5799100" y="2857009"/>
            <a:ext cx="2373300" cy="932031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Environnement architectural</a:t>
            </a:r>
          </a:p>
        </p:txBody>
      </p:sp>
      <p:sp>
        <p:nvSpPr>
          <p:cNvPr id="39" name="Ellipse 38"/>
          <p:cNvSpPr/>
          <p:nvPr/>
        </p:nvSpPr>
        <p:spPr>
          <a:xfrm>
            <a:off x="1478104" y="5305281"/>
            <a:ext cx="2157792" cy="932031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Paramédicaux</a:t>
            </a:r>
          </a:p>
        </p:txBody>
      </p:sp>
      <p:sp>
        <p:nvSpPr>
          <p:cNvPr id="47" name="Ellipse 46"/>
          <p:cNvSpPr/>
          <p:nvPr/>
        </p:nvSpPr>
        <p:spPr>
          <a:xfrm>
            <a:off x="1366782" y="2937401"/>
            <a:ext cx="1549034" cy="932031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Médecins</a:t>
            </a:r>
          </a:p>
        </p:txBody>
      </p:sp>
      <p:sp>
        <p:nvSpPr>
          <p:cNvPr id="48" name="Ellipse 47"/>
          <p:cNvSpPr/>
          <p:nvPr/>
        </p:nvSpPr>
        <p:spPr>
          <a:xfrm>
            <a:off x="5148064" y="5353883"/>
            <a:ext cx="2370336" cy="932031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Environnement humain</a:t>
            </a:r>
          </a:p>
        </p:txBody>
      </p:sp>
      <p:pic>
        <p:nvPicPr>
          <p:cNvPr id="2052" name="Picture 4" descr="https://s.qwant.com/thumbr/0x600/e/4/1ecc8baebb7f4d57142ffb80dd4057/b_1_q_0_p_1.jpg?u=http%3A%2F%2Fwww.clker.com%2Fcliparts%2Fo%2FV%2Fi%2Fa%2Fv%2FM%2Fhome-icon-hi.png&amp;q=0&amp;b=1&amp;p=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0808"/>
            <a:ext cx="1304290" cy="130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e 51"/>
          <p:cNvGrpSpPr/>
          <p:nvPr/>
        </p:nvGrpSpPr>
        <p:grpSpPr>
          <a:xfrm rot="17630486">
            <a:off x="2852336" y="3371476"/>
            <a:ext cx="684000" cy="663237"/>
            <a:chOff x="3297128" y="1101624"/>
            <a:chExt cx="700997" cy="663237"/>
          </a:xfrm>
        </p:grpSpPr>
        <p:sp>
          <p:nvSpPr>
            <p:cNvPr id="53" name="Double flèche verticale 52"/>
            <p:cNvSpPr/>
            <p:nvPr/>
          </p:nvSpPr>
          <p:spPr>
            <a:xfrm rot="21494959">
              <a:off x="3767519" y="1101624"/>
              <a:ext cx="230606" cy="663237"/>
            </a:xfrm>
            <a:prstGeom prst="upDownArrow">
              <a:avLst/>
            </a:prstGeom>
            <a:solidFill>
              <a:srgbClr val="FFC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Double flèche verticale 4"/>
            <p:cNvSpPr/>
            <p:nvPr/>
          </p:nvSpPr>
          <p:spPr>
            <a:xfrm rot="32294959">
              <a:off x="3297128" y="1133679"/>
              <a:ext cx="240811" cy="397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500" kern="1200"/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3815992" y="2549739"/>
            <a:ext cx="684000" cy="663237"/>
            <a:chOff x="3297128" y="1101624"/>
            <a:chExt cx="700997" cy="663237"/>
          </a:xfrm>
        </p:grpSpPr>
        <p:sp>
          <p:nvSpPr>
            <p:cNvPr id="56" name="Double flèche verticale 55"/>
            <p:cNvSpPr/>
            <p:nvPr/>
          </p:nvSpPr>
          <p:spPr>
            <a:xfrm rot="21494959">
              <a:off x="3767519" y="1101624"/>
              <a:ext cx="230606" cy="663237"/>
            </a:xfrm>
            <a:prstGeom prst="upDownArrow">
              <a:avLst/>
            </a:prstGeom>
            <a:solidFill>
              <a:srgbClr val="FFC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Double flèche verticale 4"/>
            <p:cNvSpPr/>
            <p:nvPr/>
          </p:nvSpPr>
          <p:spPr>
            <a:xfrm rot="32294959">
              <a:off x="3297128" y="1133679"/>
              <a:ext cx="240811" cy="397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595984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1917" y="249867"/>
            <a:ext cx="5616624" cy="947369"/>
          </a:xfrm>
        </p:spPr>
        <p:txBody>
          <a:bodyPr/>
          <a:lstStyle/>
          <a:p>
            <a:br>
              <a:rPr lang="fr-FR" dirty="0"/>
            </a:br>
            <a:r>
              <a:rPr lang="fr-FR" sz="3200" b="1" dirty="0"/>
              <a:t>Les Aides </a:t>
            </a:r>
            <a:r>
              <a:rPr lang="fr-FR" sz="3200" b="1" dirty="0">
                <a:effectLst/>
              </a:rPr>
              <a:t>Financières</a:t>
            </a:r>
            <a:endParaRPr lang="fr-FR" b="1" dirty="0">
              <a:effectLst/>
            </a:endParaRPr>
          </a:p>
        </p:txBody>
      </p:sp>
      <p:pic>
        <p:nvPicPr>
          <p:cNvPr id="5" name="Picture 2" descr="Y:\My Pictures\logo-ce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88566" cy="10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3" descr="souligneme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42" y="1242536"/>
            <a:ext cx="69119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18864" y="1628800"/>
            <a:ext cx="8229600" cy="4493096"/>
          </a:xfrm>
        </p:spPr>
        <p:txBody>
          <a:bodyPr>
            <a:normAutofit/>
          </a:bodyPr>
          <a:lstStyle/>
          <a:p>
            <a:pPr marL="1828800" lvl="4" indent="0">
              <a:buNone/>
              <a:defRPr/>
            </a:pPr>
            <a:r>
              <a:rPr lang="fr-FR" sz="2400" kern="0" dirty="0">
                <a:solidFill>
                  <a:srgbClr val="006AB3"/>
                </a:solidFill>
              </a:rPr>
              <a:t> 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11" name="Picture 6" descr="https://s1.qwant.com/thumbr/?u=http%3A%2F%2Fwww.jds.fr%2Fmedias%2Fimage%2Faides-financier-logement-19093-600-600-F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5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88147"/>
            <a:ext cx="3929486" cy="328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5302663"/>
            <a:ext cx="8349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tx2"/>
                </a:solidFill>
              </a:rPr>
              <a:t>Je souhaite demander un financement pour acquérir du matériel ou aménager mon logement, vers qui me tourner ?</a:t>
            </a:r>
          </a:p>
        </p:txBody>
      </p:sp>
    </p:spTree>
    <p:extLst>
      <p:ext uri="{BB962C8B-B14F-4D97-AF65-F5344CB8AC3E}">
        <p14:creationId xmlns:p14="http://schemas.microsoft.com/office/powerpoint/2010/main" val="3231798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7" y="2276872"/>
            <a:ext cx="5616624" cy="947369"/>
          </a:xfrm>
        </p:spPr>
        <p:txBody>
          <a:bodyPr/>
          <a:lstStyle/>
          <a:p>
            <a:br>
              <a:rPr lang="fr-FR" dirty="0"/>
            </a:br>
            <a:r>
              <a:rPr lang="fr-FR" sz="3200" b="1" dirty="0"/>
              <a:t>Pour les aides techniques</a:t>
            </a:r>
            <a:endParaRPr lang="fr-FR" b="1" dirty="0"/>
          </a:p>
        </p:txBody>
      </p:sp>
      <p:pic>
        <p:nvPicPr>
          <p:cNvPr id="5" name="Picture 2" descr="Y:\My Pictures\logo-ce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88566" cy="10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3" descr="souligneme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2" y="3348037"/>
            <a:ext cx="69119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1445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7" y="672120"/>
            <a:ext cx="7776864" cy="544411"/>
          </a:xfrm>
        </p:spPr>
        <p:txBody>
          <a:bodyPr/>
          <a:lstStyle/>
          <a:p>
            <a:br>
              <a:rPr lang="fr-FR" dirty="0">
                <a:effectLst/>
              </a:rPr>
            </a:br>
            <a:r>
              <a:rPr lang="fr-FR" sz="3200" b="1" dirty="0">
                <a:effectLst/>
              </a:rPr>
              <a:t>La Sécurité Sociale</a:t>
            </a:r>
            <a:endParaRPr lang="fr-FR" b="1" dirty="0">
              <a:effectLst/>
            </a:endParaRPr>
          </a:p>
        </p:txBody>
      </p:sp>
      <p:pic>
        <p:nvPicPr>
          <p:cNvPr id="5" name="Picture 2" descr="Y:\My Pictures\logo-ce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88566" cy="10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3" descr="souligneme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2" y="1275289"/>
            <a:ext cx="69119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10B8-FF9B-4D01-959B-E2C31B2B892B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FA12CBA7-EEA1-4FDA-9128-BDB7B2D5AFAE}"/>
              </a:ext>
            </a:extLst>
          </p:cNvPr>
          <p:cNvSpPr txBox="1">
            <a:spLocks/>
          </p:cNvSpPr>
          <p:nvPr/>
        </p:nvSpPr>
        <p:spPr>
          <a:xfrm>
            <a:off x="1779501" y="1561181"/>
            <a:ext cx="7044763" cy="1435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</a:rPr>
              <a:t>Uniquement pour les aides techniques ayant un tarif de remboursement à la Sécurité Sociale</a:t>
            </a:r>
          </a:p>
        </p:txBody>
      </p:sp>
      <p:sp>
        <p:nvSpPr>
          <p:cNvPr id="21" name="Espace réservé du contenu 1">
            <a:extLst>
              <a:ext uri="{FF2B5EF4-FFF2-40B4-BE49-F238E27FC236}">
                <a16:creationId xmlns:a16="http://schemas.microsoft.com/office/drawing/2014/main" id="{2FDCE638-BA97-460D-ACD3-51FA2E922980}"/>
              </a:ext>
            </a:extLst>
          </p:cNvPr>
          <p:cNvSpPr txBox="1">
            <a:spLocks/>
          </p:cNvSpPr>
          <p:nvPr/>
        </p:nvSpPr>
        <p:spPr>
          <a:xfrm>
            <a:off x="863587" y="2924944"/>
            <a:ext cx="7416824" cy="234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chemeClr val="tx2"/>
                </a:solidFill>
              </a:rPr>
              <a:t>Pour les aides à la marche, les fauteuils roulants, chaussures « thérapeutiques », …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fr-FR" sz="1800" dirty="0">
              <a:solidFill>
                <a:schemeClr val="tx2"/>
              </a:solidFill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chemeClr val="tx2"/>
                </a:solidFill>
              </a:rPr>
              <a:t>Sur prescription médicale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fr-FR" sz="1800" dirty="0">
              <a:solidFill>
                <a:schemeClr val="tx2"/>
              </a:solidFill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chemeClr val="tx2"/>
                </a:solidFill>
              </a:rPr>
              <a:t>Directement en lien avec le revendeur de matériel médical, qui se charge de faire le lien avec la caisse d’assurance maladie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7EF3CC2-1180-46E2-ABDE-1F3008DA5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390" y="121580"/>
            <a:ext cx="242887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91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Élémentaire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2346</TotalTime>
  <Words>1083</Words>
  <Application>Microsoft Office PowerPoint</Application>
  <PresentationFormat>Affichage à l'écran (4:3)</PresentationFormat>
  <Paragraphs>241</Paragraphs>
  <Slides>22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Courier New</vt:lpstr>
      <vt:lpstr>Palatino Linotype</vt:lpstr>
      <vt:lpstr>Wingdings</vt:lpstr>
      <vt:lpstr>Exécutif</vt:lpstr>
      <vt:lpstr> Le CEP-CICAT </vt:lpstr>
      <vt:lpstr> Présentation </vt:lpstr>
      <vt:lpstr> Les Activités </vt:lpstr>
      <vt:lpstr> Les Activités </vt:lpstr>
      <vt:lpstr> Autres Activités </vt:lpstr>
      <vt:lpstr>  </vt:lpstr>
      <vt:lpstr> Les Aides Financières</vt:lpstr>
      <vt:lpstr> Pour les aides techniques</vt:lpstr>
      <vt:lpstr> La Sécurité Sociale</vt:lpstr>
      <vt:lpstr> L’APA</vt:lpstr>
      <vt:lpstr> FDCH</vt:lpstr>
      <vt:lpstr>La procédure</vt:lpstr>
      <vt:lpstr> Pour les adaptations du logement</vt:lpstr>
      <vt:lpstr> Vers qui se tourner ?</vt:lpstr>
      <vt:lpstr> Les financeurs</vt:lpstr>
      <vt:lpstr> L’APA</vt:lpstr>
      <vt:lpstr> L’ANAH</vt:lpstr>
      <vt:lpstr> La CEA</vt:lpstr>
      <vt:lpstr> La CARSAT</vt:lpstr>
      <vt:lpstr> Les Communautés de Communes </vt:lpstr>
      <vt:lpstr> La procédure</vt:lpstr>
      <vt:lpstr>Fin de la présentation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Habitats</dc:title>
  <dc:creator>Elodie Degeilh</dc:creator>
  <cp:lastModifiedBy>Bertille Deblois</cp:lastModifiedBy>
  <cp:revision>182</cp:revision>
  <dcterms:created xsi:type="dcterms:W3CDTF">2015-05-15T09:49:34Z</dcterms:created>
  <dcterms:modified xsi:type="dcterms:W3CDTF">2024-02-05T08:25:18Z</dcterms:modified>
</cp:coreProperties>
</file>